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5" r:id="rId39"/>
    <p:sldId id="296" r:id="rId40"/>
    <p:sldId id="297" r:id="rId41"/>
    <p:sldId id="298" r:id="rId42"/>
    <p:sldId id="299" r:id="rId43"/>
  </p:sldIdLst>
  <p:sldSz cx="9144000" cy="5143500" type="screen16x9"/>
  <p:notesSz cx="6858000" cy="9144000"/>
  <p:embeddedFontLst>
    <p:embeddedFont>
      <p:font typeface="Lexend Deca" panose="020B0604020202020204" charset="0"/>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6" d="100"/>
          <a:sy n="116" d="100"/>
        </p:scale>
        <p:origin x="331"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acc1008aea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acc1008aea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acc1008ae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acc1008ae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acc1008a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acc1008ae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acc1008ae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acc1008ae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acc1008aea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acc1008aea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acc1008aea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acc1008ae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ad52ea6553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ad52ea6553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adb6f8a02f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adb6f8a02f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adb6f8a02f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adb6f8a02f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adc5653a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adc5653a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adc5653a2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adc5653a2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adb6f8a0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adb6f8a0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db6f8a02f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db6f8a02f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adb6f8a02f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adb6f8a02f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adb6f8a02f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adb6f8a02f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adb6f8a02f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adb6f8a02f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adb6f8a02f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adb6f8a02f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adb6f8a02f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adb6f8a02f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adb6f8a02f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adb6f8a02f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adb6f8a02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adb6f8a02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ab216fbb07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ab216fbb07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ad7c35b7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ad7c35b7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
              <a:t>There was a spike in transactions between July 6th and August 6th as there was an event called ETHGlobal Hack FS. The purpose of the event was to build the foundation for the decentralized web. A virtual hackathon by ETHGlobal and Protocol labs.</a:t>
            </a:r>
            <a:endParaRPr/>
          </a:p>
          <a:p>
            <a:pPr marL="457200" lvl="0" indent="-317500" algn="l" rtl="0">
              <a:spcBef>
                <a:spcPts val="0"/>
              </a:spcBef>
              <a:spcAft>
                <a:spcPts val="0"/>
              </a:spcAft>
              <a:buSzPts val="1400"/>
              <a:buAutoNum type="arabicPeriod"/>
            </a:pPr>
            <a:r>
              <a:rPr lang="en" sz="1200">
                <a:solidFill>
                  <a:srgbClr val="4B4B4B"/>
                </a:solidFill>
                <a:highlight>
                  <a:srgbClr val="E9EDF5"/>
                </a:highlight>
              </a:rPr>
              <a:t>Spike of transactions between 6th and 7th November: TruffleCon is a virtual community gathering for Truffle users, fans, developers, and those who want to build world-changing applications powered by decentralized technologies.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ad7c35b79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ad7c35b79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adb6fdd1d5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adb6fdd1d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ae95174f0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ae95174f0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adb6f8a02f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adb6f8a02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add152e8e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add152e8e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adb6f8a02f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adb6f8a02f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adb6f8a02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adb6f8a02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add152e8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add152e8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add152e8e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add152e8e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ab216fbb07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ab216fbb07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adb6f8a02f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adb6f8a02f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adb6f8a02f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adb6f8a02f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acc1008aea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acc1008aea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ab216fbb07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ab216fbb07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ab216fbb07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ab216fbb07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ab216fbb07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ab216fbb07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ab216fbb07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ab216fbb07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a:stretch/>
        </p:blipFill>
        <p:spPr>
          <a:xfrm>
            <a:off x="0" y="-25"/>
            <a:ext cx="9143957" cy="5143500"/>
          </a:xfrm>
          <a:prstGeom prst="rect">
            <a:avLst/>
          </a:prstGeom>
          <a:noFill/>
          <a:ln>
            <a:noFill/>
          </a:ln>
        </p:spPr>
      </p:pic>
      <p:sp>
        <p:nvSpPr>
          <p:cNvPr id="11" name="Google Shape;11;p2"/>
          <p:cNvSpPr txBox="1">
            <a:spLocks noGrp="1"/>
          </p:cNvSpPr>
          <p:nvPr>
            <p:ph type="ctrTitle"/>
          </p:nvPr>
        </p:nvSpPr>
        <p:spPr>
          <a:xfrm>
            <a:off x="685800" y="1991825"/>
            <a:ext cx="4539000" cy="1159800"/>
          </a:xfrm>
          <a:prstGeom prst="rect">
            <a:avLst/>
          </a:prstGeom>
        </p:spPr>
        <p:txBody>
          <a:bodyPr spcFirstLastPara="1" wrap="square" lIns="0" tIns="0" rIns="0" bIns="0" anchor="ctr" anchorCtr="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 Big circuit">
  <p:cSld name="BLANK_1">
    <p:spTree>
      <p:nvGrpSpPr>
        <p:cNvPr id="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 name="Google Shape;53;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p:cSld name="BLANK_1_1">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a:spLocks noGrp="1"/>
          </p:cNvSpPr>
          <p:nvPr>
            <p:ph type="ctrTitle"/>
          </p:nvPr>
        </p:nvSpPr>
        <p:spPr>
          <a:xfrm>
            <a:off x="685800" y="1659550"/>
            <a:ext cx="4263900" cy="11598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5" name="Google Shape;15;p3"/>
          <p:cNvSpPr txBox="1">
            <a:spLocks noGrp="1"/>
          </p:cNvSpPr>
          <p:nvPr>
            <p:ph type="subTitle" idx="1"/>
          </p:nvPr>
        </p:nvSpPr>
        <p:spPr>
          <a:xfrm>
            <a:off x="685800" y="2916254"/>
            <a:ext cx="4263900" cy="784800"/>
          </a:xfrm>
          <a:prstGeom prst="rect">
            <a:avLst/>
          </a:prstGeom>
        </p:spPr>
        <p:txBody>
          <a:bodyPr spcFirstLastPara="1" wrap="square" lIns="0" tIns="0" rIns="0" bIns="0" anchor="t" anchorCtr="0">
            <a:noAutofit/>
          </a:bodyPr>
          <a:lstStyle>
            <a:lvl1pPr lvl="0" rtl="0">
              <a:spcBef>
                <a:spcPts val="0"/>
              </a:spcBef>
              <a:spcAft>
                <a:spcPts val="0"/>
              </a:spcAft>
              <a:buClr>
                <a:schemeClr val="accent4"/>
              </a:buClr>
              <a:buSzPts val="1800"/>
              <a:buNone/>
              <a:defRPr sz="1800">
                <a:solidFill>
                  <a:schemeClr val="accent4"/>
                </a:solidFill>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 name="Google Shape;18;p4"/>
          <p:cNvSpPr/>
          <p:nvPr/>
        </p:nvSpPr>
        <p:spPr>
          <a:xfrm>
            <a:off x="42525" y="42525"/>
            <a:ext cx="2000100" cy="2000100"/>
          </a:xfrm>
          <a:prstGeom prst="ellipse">
            <a:avLst/>
          </a:prstGeom>
          <a:gradFill>
            <a:gsLst>
              <a:gs pos="0">
                <a:srgbClr val="00FFFF">
                  <a:alpha val="54117"/>
                </a:srgbClr>
              </a:gs>
              <a:gs pos="73000">
                <a:srgbClr val="00FFFF">
                  <a:alpha val="0"/>
                </a:srgbClr>
              </a:gs>
              <a:gs pos="100000">
                <a:srgbClr val="00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body" idx="1"/>
          </p:nvPr>
        </p:nvSpPr>
        <p:spPr>
          <a:xfrm>
            <a:off x="1343850" y="866400"/>
            <a:ext cx="4185600" cy="3693600"/>
          </a:xfrm>
          <a:prstGeom prst="rect">
            <a:avLst/>
          </a:prstGeom>
        </p:spPr>
        <p:txBody>
          <a:bodyPr spcFirstLastPara="1" wrap="square" lIns="0" tIns="0" rIns="0" bIns="0" anchor="t" anchorCtr="0">
            <a:noAutofit/>
          </a:bodyPr>
          <a:lstStyle>
            <a:lvl1pPr marL="457200" lvl="0" indent="-419100" rtl="0">
              <a:spcBef>
                <a:spcPts val="600"/>
              </a:spcBef>
              <a:spcAft>
                <a:spcPts val="0"/>
              </a:spcAft>
              <a:buSzPts val="3000"/>
              <a:buFont typeface="Lexend Deca"/>
              <a:buChar char="⬡"/>
              <a:defRPr sz="3000">
                <a:latin typeface="Lexend Deca"/>
                <a:ea typeface="Lexend Deca"/>
                <a:cs typeface="Lexend Deca"/>
                <a:sym typeface="Lexend Deca"/>
              </a:defRPr>
            </a:lvl1pPr>
            <a:lvl2pPr marL="914400" lvl="1" indent="-419100" rtl="0">
              <a:spcBef>
                <a:spcPts val="0"/>
              </a:spcBef>
              <a:spcAft>
                <a:spcPts val="0"/>
              </a:spcAft>
              <a:buSzPts val="3000"/>
              <a:buFont typeface="Lexend Deca"/>
              <a:buChar char="∙"/>
              <a:defRPr sz="3000">
                <a:latin typeface="Lexend Deca"/>
                <a:ea typeface="Lexend Deca"/>
                <a:cs typeface="Lexend Deca"/>
                <a:sym typeface="Lexend Deca"/>
              </a:defRPr>
            </a:lvl2pPr>
            <a:lvl3pPr marL="1371600" lvl="2" indent="-419100" rtl="0">
              <a:spcBef>
                <a:spcPts val="0"/>
              </a:spcBef>
              <a:spcAft>
                <a:spcPts val="0"/>
              </a:spcAft>
              <a:buSzPts val="3000"/>
              <a:buFont typeface="Lexend Deca"/>
              <a:buChar char="∙"/>
              <a:defRPr sz="3000">
                <a:latin typeface="Lexend Deca"/>
                <a:ea typeface="Lexend Deca"/>
                <a:cs typeface="Lexend Deca"/>
                <a:sym typeface="Lexend Deca"/>
              </a:defRPr>
            </a:lvl3pPr>
            <a:lvl4pPr marL="1828800" lvl="3" indent="-419100" rtl="0">
              <a:spcBef>
                <a:spcPts val="0"/>
              </a:spcBef>
              <a:spcAft>
                <a:spcPts val="0"/>
              </a:spcAft>
              <a:buSzPts val="3000"/>
              <a:buFont typeface="Lexend Deca"/>
              <a:buChar char="●"/>
              <a:defRPr sz="3000">
                <a:latin typeface="Lexend Deca"/>
                <a:ea typeface="Lexend Deca"/>
                <a:cs typeface="Lexend Deca"/>
                <a:sym typeface="Lexend Deca"/>
              </a:defRPr>
            </a:lvl4pPr>
            <a:lvl5pPr marL="2286000" lvl="4" indent="-419100" rtl="0">
              <a:spcBef>
                <a:spcPts val="0"/>
              </a:spcBef>
              <a:spcAft>
                <a:spcPts val="0"/>
              </a:spcAft>
              <a:buSzPts val="3000"/>
              <a:buFont typeface="Lexend Deca"/>
              <a:buChar char="○"/>
              <a:defRPr sz="3000">
                <a:latin typeface="Lexend Deca"/>
                <a:ea typeface="Lexend Deca"/>
                <a:cs typeface="Lexend Deca"/>
                <a:sym typeface="Lexend Deca"/>
              </a:defRPr>
            </a:lvl5pPr>
            <a:lvl6pPr marL="2743200" lvl="5" indent="-419100" rtl="0">
              <a:spcBef>
                <a:spcPts val="0"/>
              </a:spcBef>
              <a:spcAft>
                <a:spcPts val="0"/>
              </a:spcAft>
              <a:buSzPts val="3000"/>
              <a:buFont typeface="Lexend Deca"/>
              <a:buChar char="■"/>
              <a:defRPr sz="3000">
                <a:latin typeface="Lexend Deca"/>
                <a:ea typeface="Lexend Deca"/>
                <a:cs typeface="Lexend Deca"/>
                <a:sym typeface="Lexend Deca"/>
              </a:defRPr>
            </a:lvl6pPr>
            <a:lvl7pPr marL="3200400" lvl="6" indent="-419100" rtl="0">
              <a:spcBef>
                <a:spcPts val="0"/>
              </a:spcBef>
              <a:spcAft>
                <a:spcPts val="0"/>
              </a:spcAft>
              <a:buSzPts val="3000"/>
              <a:buFont typeface="Lexend Deca"/>
              <a:buChar char="●"/>
              <a:defRPr sz="3000">
                <a:latin typeface="Lexend Deca"/>
                <a:ea typeface="Lexend Deca"/>
                <a:cs typeface="Lexend Deca"/>
                <a:sym typeface="Lexend Deca"/>
              </a:defRPr>
            </a:lvl7pPr>
            <a:lvl8pPr marL="3657600" lvl="7" indent="-419100" rtl="0">
              <a:spcBef>
                <a:spcPts val="0"/>
              </a:spcBef>
              <a:spcAft>
                <a:spcPts val="0"/>
              </a:spcAft>
              <a:buSzPts val="3000"/>
              <a:buFont typeface="Lexend Deca"/>
              <a:buChar char="○"/>
              <a:defRPr sz="3000">
                <a:latin typeface="Lexend Deca"/>
                <a:ea typeface="Lexend Deca"/>
                <a:cs typeface="Lexend Deca"/>
                <a:sym typeface="Lexend Deca"/>
              </a:defRPr>
            </a:lvl8pPr>
            <a:lvl9pPr marL="4114800" lvl="8" indent="-419100">
              <a:spcBef>
                <a:spcPts val="0"/>
              </a:spcBef>
              <a:spcAft>
                <a:spcPts val="0"/>
              </a:spcAft>
              <a:buSzPts val="3000"/>
              <a:buFont typeface="Lexend Deca"/>
              <a:buChar char="■"/>
              <a:defRPr sz="3000">
                <a:latin typeface="Lexend Deca"/>
                <a:ea typeface="Lexend Deca"/>
                <a:cs typeface="Lexend Deca"/>
                <a:sym typeface="Lexend Deca"/>
              </a:defRPr>
            </a:lvl9pPr>
          </a:lstStyle>
          <a:p>
            <a:endParaRPr/>
          </a:p>
        </p:txBody>
      </p:sp>
      <p:sp>
        <p:nvSpPr>
          <p:cNvPr id="20" name="Google Shape;20;p4"/>
          <p:cNvSpPr txBox="1"/>
          <p:nvPr/>
        </p:nvSpPr>
        <p:spPr>
          <a:xfrm>
            <a:off x="826414" y="656117"/>
            <a:ext cx="613800" cy="653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7200">
                <a:solidFill>
                  <a:schemeClr val="lt1"/>
                </a:solidFill>
                <a:latin typeface="Muli"/>
                <a:ea typeface="Muli"/>
                <a:cs typeface="Muli"/>
                <a:sym typeface="Muli"/>
              </a:rPr>
              <a:t>“</a:t>
            </a:r>
            <a:endParaRPr sz="7200">
              <a:solidFill>
                <a:schemeClr val="lt1"/>
              </a:solidFill>
              <a:latin typeface="Muli"/>
              <a:ea typeface="Muli"/>
              <a:cs typeface="Muli"/>
              <a:sym typeface="Muli"/>
            </a:endParaRPr>
          </a:p>
        </p:txBody>
      </p:sp>
      <p:sp>
        <p:nvSpPr>
          <p:cNvPr id="21" name="Google Shape;21;p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5"/>
          <p:cNvSpPr txBox="1">
            <a:spLocks noGrp="1"/>
          </p:cNvSpPr>
          <p:nvPr>
            <p:ph type="body" idx="1"/>
          </p:nvPr>
        </p:nvSpPr>
        <p:spPr>
          <a:xfrm>
            <a:off x="580550" y="1352550"/>
            <a:ext cx="6014400" cy="31617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26" name="Google Shape;26;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 name="Google Shape;29;p6"/>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6"/>
          <p:cNvSpPr txBox="1">
            <a:spLocks noGrp="1"/>
          </p:cNvSpPr>
          <p:nvPr>
            <p:ph type="body" idx="1"/>
          </p:nvPr>
        </p:nvSpPr>
        <p:spPr>
          <a:xfrm>
            <a:off x="580550" y="1352550"/>
            <a:ext cx="2841000" cy="31551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1" name="Google Shape;31;p6"/>
          <p:cNvSpPr txBox="1">
            <a:spLocks noGrp="1"/>
          </p:cNvSpPr>
          <p:nvPr>
            <p:ph type="body" idx="2"/>
          </p:nvPr>
        </p:nvSpPr>
        <p:spPr>
          <a:xfrm>
            <a:off x="3753943" y="1352550"/>
            <a:ext cx="2841000" cy="31551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2" name="Google Shape;32;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5" name="Google Shape;35;p7"/>
          <p:cNvSpPr txBox="1">
            <a:spLocks noGrp="1"/>
          </p:cNvSpPr>
          <p:nvPr>
            <p:ph type="title"/>
          </p:nvPr>
        </p:nvSpPr>
        <p:spPr>
          <a:xfrm>
            <a:off x="580550" y="205975"/>
            <a:ext cx="6405600" cy="8574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6" name="Google Shape;36;p7"/>
          <p:cNvSpPr txBox="1">
            <a:spLocks noGrp="1"/>
          </p:cNvSpPr>
          <p:nvPr>
            <p:ph type="body" idx="1"/>
          </p:nvPr>
        </p:nvSpPr>
        <p:spPr>
          <a:xfrm>
            <a:off x="580550" y="1352550"/>
            <a:ext cx="2005800" cy="32022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7" name="Google Shape;37;p7"/>
          <p:cNvSpPr txBox="1">
            <a:spLocks noGrp="1"/>
          </p:cNvSpPr>
          <p:nvPr>
            <p:ph type="body" idx="2"/>
          </p:nvPr>
        </p:nvSpPr>
        <p:spPr>
          <a:xfrm>
            <a:off x="2780447" y="1352550"/>
            <a:ext cx="2005800" cy="32022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8" name="Google Shape;38;p7"/>
          <p:cNvSpPr txBox="1">
            <a:spLocks noGrp="1"/>
          </p:cNvSpPr>
          <p:nvPr>
            <p:ph type="body" idx="3"/>
          </p:nvPr>
        </p:nvSpPr>
        <p:spPr>
          <a:xfrm>
            <a:off x="4980344" y="1352550"/>
            <a:ext cx="2005800" cy="32022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9" name="Google Shape;39;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3" name="Google Shape;43;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6" name="Google Shape;46;p9"/>
          <p:cNvSpPr txBox="1">
            <a:spLocks noGrp="1"/>
          </p:cNvSpPr>
          <p:nvPr>
            <p:ph type="body" idx="1"/>
          </p:nvPr>
        </p:nvSpPr>
        <p:spPr>
          <a:xfrm>
            <a:off x="580550" y="4406300"/>
            <a:ext cx="6135900" cy="519600"/>
          </a:xfrm>
          <a:prstGeom prst="rect">
            <a:avLst/>
          </a:prstGeom>
        </p:spPr>
        <p:txBody>
          <a:bodyPr spcFirstLastPara="1" wrap="square" lIns="0" tIns="0" rIns="0" bIns="0" anchor="t" anchorCtr="0">
            <a:noAutofit/>
          </a:bodyPr>
          <a:lstStyle>
            <a:lvl1pPr marL="457200" lvl="0" indent="-228600">
              <a:spcBef>
                <a:spcPts val="360"/>
              </a:spcBef>
              <a:spcAft>
                <a:spcPts val="0"/>
              </a:spcAft>
              <a:buSzPts val="1400"/>
              <a:buNone/>
              <a:defRPr sz="1400"/>
            </a:lvl1pPr>
          </a:lstStyle>
          <a:p>
            <a:endParaRPr/>
          </a:p>
        </p:txBody>
      </p:sp>
      <p:sp>
        <p:nvSpPr>
          <p:cNvPr id="47" name="Google Shape;47;p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 Small circuit" type="blank">
  <p:cSld name="BLANK">
    <p:spTree>
      <p:nvGrpSpPr>
        <p:cNvPr id="1"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696969"/>
            </a:gs>
            <a:gs pos="100000">
              <a:srgbClr val="1D1D1D"/>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80550" y="205975"/>
            <a:ext cx="60144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580550" y="1352550"/>
            <a:ext cx="6014400" cy="3161700"/>
          </a:xfrm>
          <a:prstGeom prst="rect">
            <a:avLst/>
          </a:prstGeom>
          <a:noFill/>
          <a:ln>
            <a:noFill/>
          </a:ln>
        </p:spPr>
        <p:txBody>
          <a:bodyPr spcFirstLastPara="1" wrap="square" lIns="0" tIns="0" rIns="0" bIns="0" anchor="t" anchorCtr="0">
            <a:noAutofit/>
          </a:bodyPr>
          <a:lstStyle>
            <a:lvl1pPr marL="457200" lvl="0" indent="-342900">
              <a:lnSpc>
                <a:spcPct val="115000"/>
              </a:lnSpc>
              <a:spcBef>
                <a:spcPts val="600"/>
              </a:spcBef>
              <a:spcAft>
                <a:spcPts val="0"/>
              </a:spcAft>
              <a:buClr>
                <a:schemeClr val="accent5"/>
              </a:buClr>
              <a:buSzPts val="1800"/>
              <a:buFont typeface="Muli"/>
              <a:buChar char="⬡"/>
              <a:defRPr sz="2400">
                <a:solidFill>
                  <a:schemeClr val="lt1"/>
                </a:solidFill>
                <a:latin typeface="Muli"/>
                <a:ea typeface="Muli"/>
                <a:cs typeface="Muli"/>
                <a:sym typeface="Muli"/>
              </a:defRPr>
            </a:lvl1pPr>
            <a:lvl2pPr marL="914400" lvl="1" indent="-3810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2pPr>
            <a:lvl3pPr marL="1371600" lvl="2" indent="-3810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3pPr>
            <a:lvl4pPr marL="1828800" lvl="3"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4pPr>
            <a:lvl5pPr marL="2286000" lvl="4"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5pPr>
            <a:lvl6pPr marL="2743200" lvl="5"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6pPr>
            <a:lvl7pPr marL="3200400" lvl="6"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7pPr>
            <a:lvl8pPr marL="3657600" lvl="7"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8pPr>
            <a:lvl9pPr marL="4114800" lvl="8"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hyperlink" Target="https://dashboards.anyblock.tools/"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hyperlink" Target="https://dashboards.anyblock.tools/ethereum/ethereum/mainnet/token-metrics/"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etherscan.io/"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3" Type="http://schemas.openxmlformats.org/officeDocument/2006/relationships/hyperlink" Target="https://www.poap.xyz/" TargetMode="External"/><Relationship Id="rId2" Type="http://schemas.openxmlformats.org/officeDocument/2006/relationships/notesSlide" Target="../notesSlides/notesSlide39.xml"/><Relationship Id="rId1" Type="http://schemas.openxmlformats.org/officeDocument/2006/relationships/slideLayout" Target="../slideLayouts/slideLayout4.xml"/><Relationship Id="rId5" Type="http://schemas.openxmlformats.org/officeDocument/2006/relationships/hyperlink" Target="https://etherscan.io/" TargetMode="External"/><Relationship Id="rId4" Type="http://schemas.openxmlformats.org/officeDocument/2006/relationships/hyperlink" Target="https://dashboards.anyblock.tool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3"/>
          <p:cNvSpPr txBox="1">
            <a:spLocks noGrp="1"/>
          </p:cNvSpPr>
          <p:nvPr>
            <p:ph type="ctrTitle"/>
          </p:nvPr>
        </p:nvSpPr>
        <p:spPr>
          <a:xfrm>
            <a:off x="685800" y="1991825"/>
            <a:ext cx="45390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Introduction to BlockChain Data</a:t>
            </a:r>
            <a:endParaRPr/>
          </a:p>
        </p:txBody>
      </p:sp>
      <p:pic>
        <p:nvPicPr>
          <p:cNvPr id="61" name="Google Shape;61;p13"/>
          <p:cNvPicPr preferRelativeResize="0"/>
          <p:nvPr/>
        </p:nvPicPr>
        <p:blipFill>
          <a:blip r:embed="rId3">
            <a:alphaModFix/>
          </a:blip>
          <a:stretch>
            <a:fillRect/>
          </a:stretch>
        </p:blipFill>
        <p:spPr>
          <a:xfrm>
            <a:off x="5894475" y="1050906"/>
            <a:ext cx="1782850" cy="2031750"/>
          </a:xfrm>
          <a:prstGeom prst="rect">
            <a:avLst/>
          </a:prstGeom>
          <a:noFill/>
          <a:ln>
            <a:noFill/>
          </a:ln>
        </p:spPr>
      </p:pic>
      <p:pic>
        <p:nvPicPr>
          <p:cNvPr id="62" name="Google Shape;62;p13"/>
          <p:cNvPicPr preferRelativeResize="0"/>
          <p:nvPr/>
        </p:nvPicPr>
        <p:blipFill>
          <a:blip r:embed="rId4">
            <a:alphaModFix/>
          </a:blip>
          <a:stretch>
            <a:fillRect/>
          </a:stretch>
        </p:blipFill>
        <p:spPr>
          <a:xfrm>
            <a:off x="5320814" y="378324"/>
            <a:ext cx="662500" cy="726550"/>
          </a:xfrm>
          <a:prstGeom prst="rect">
            <a:avLst/>
          </a:prstGeom>
          <a:noFill/>
          <a:ln>
            <a:noFill/>
          </a:ln>
        </p:spPr>
      </p:pic>
      <p:pic>
        <p:nvPicPr>
          <p:cNvPr id="63" name="Google Shape;63;p13"/>
          <p:cNvPicPr preferRelativeResize="0"/>
          <p:nvPr/>
        </p:nvPicPr>
        <p:blipFill>
          <a:blip r:embed="rId5">
            <a:alphaModFix/>
          </a:blip>
          <a:stretch>
            <a:fillRect/>
          </a:stretch>
        </p:blipFill>
        <p:spPr>
          <a:xfrm>
            <a:off x="7593770" y="884611"/>
            <a:ext cx="482075" cy="525200"/>
          </a:xfrm>
          <a:prstGeom prst="rect">
            <a:avLst/>
          </a:prstGeom>
          <a:noFill/>
          <a:ln>
            <a:noFill/>
          </a:ln>
        </p:spPr>
      </p:pic>
      <p:pic>
        <p:nvPicPr>
          <p:cNvPr id="64" name="Google Shape;64;p13"/>
          <p:cNvPicPr preferRelativeResize="0"/>
          <p:nvPr/>
        </p:nvPicPr>
        <p:blipFill>
          <a:blip r:embed="rId6">
            <a:alphaModFix/>
          </a:blip>
          <a:stretch>
            <a:fillRect/>
          </a:stretch>
        </p:blipFill>
        <p:spPr>
          <a:xfrm>
            <a:off x="5621692" y="4034576"/>
            <a:ext cx="586165" cy="686300"/>
          </a:xfrm>
          <a:prstGeom prst="rect">
            <a:avLst/>
          </a:prstGeom>
          <a:noFill/>
          <a:ln>
            <a:noFill/>
          </a:ln>
        </p:spPr>
      </p:pic>
      <p:pic>
        <p:nvPicPr>
          <p:cNvPr id="65" name="Google Shape;65;p13"/>
          <p:cNvPicPr preferRelativeResize="0"/>
          <p:nvPr/>
        </p:nvPicPr>
        <p:blipFill>
          <a:blip r:embed="rId7">
            <a:alphaModFix/>
          </a:blip>
          <a:stretch>
            <a:fillRect/>
          </a:stretch>
        </p:blipFill>
        <p:spPr>
          <a:xfrm>
            <a:off x="8404399" y="3624439"/>
            <a:ext cx="321850" cy="448425"/>
          </a:xfrm>
          <a:prstGeom prst="rect">
            <a:avLst/>
          </a:prstGeom>
          <a:noFill/>
          <a:ln>
            <a:noFill/>
          </a:ln>
        </p:spPr>
      </p:pic>
      <p:pic>
        <p:nvPicPr>
          <p:cNvPr id="66" name="Google Shape;66;p13"/>
          <p:cNvPicPr preferRelativeResize="0"/>
          <p:nvPr/>
        </p:nvPicPr>
        <p:blipFill>
          <a:blip r:embed="rId7">
            <a:alphaModFix/>
          </a:blip>
          <a:stretch>
            <a:fillRect/>
          </a:stretch>
        </p:blipFill>
        <p:spPr>
          <a:xfrm>
            <a:off x="8664593" y="3757882"/>
            <a:ext cx="321850" cy="448425"/>
          </a:xfrm>
          <a:prstGeom prst="rect">
            <a:avLst/>
          </a:prstGeom>
          <a:noFill/>
          <a:ln>
            <a:noFill/>
          </a:ln>
        </p:spPr>
      </p:pic>
      <p:sp>
        <p:nvSpPr>
          <p:cNvPr id="67" name="Google Shape;67;p13"/>
          <p:cNvSpPr txBox="1"/>
          <p:nvPr/>
        </p:nvSpPr>
        <p:spPr>
          <a:xfrm>
            <a:off x="685800" y="3917900"/>
            <a:ext cx="4799400" cy="10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solidFill>
                  <a:srgbClr val="FFFFFF"/>
                </a:solidFill>
                <a:latin typeface="Muli"/>
                <a:ea typeface="Muli"/>
                <a:cs typeface="Muli"/>
                <a:sym typeface="Muli"/>
              </a:rPr>
              <a:t>Company: Anyblock Analytics</a:t>
            </a:r>
            <a:endParaRPr sz="2000" b="1" dirty="0">
              <a:solidFill>
                <a:srgbClr val="FFFFFF"/>
              </a:solidFill>
              <a:latin typeface="Muli"/>
              <a:ea typeface="Muli"/>
              <a:cs typeface="Muli"/>
              <a:sym typeface="Muli"/>
            </a:endParaRPr>
          </a:p>
          <a:p>
            <a:pPr marL="0" lvl="0" indent="0" algn="l" rtl="0">
              <a:spcBef>
                <a:spcPts val="0"/>
              </a:spcBef>
              <a:spcAft>
                <a:spcPts val="0"/>
              </a:spcAft>
              <a:buNone/>
            </a:pPr>
            <a:endParaRPr dirty="0">
              <a:solidFill>
                <a:srgbClr val="FFFFFF"/>
              </a:solidFill>
              <a:latin typeface="Muli"/>
              <a:ea typeface="Muli"/>
              <a:cs typeface="Muli"/>
              <a:sym typeface="Muli"/>
            </a:endParaRPr>
          </a:p>
          <a:p>
            <a:pPr marL="0" lvl="0" indent="0" algn="l" rtl="0">
              <a:spcBef>
                <a:spcPts val="0"/>
              </a:spcBef>
              <a:spcAft>
                <a:spcPts val="0"/>
              </a:spcAft>
              <a:buNone/>
            </a:pPr>
            <a:r>
              <a:rPr lang="en" dirty="0" smtClean="0">
                <a:solidFill>
                  <a:srgbClr val="FFFFFF"/>
                </a:solidFill>
                <a:latin typeface="Muli"/>
                <a:ea typeface="Muli"/>
                <a:cs typeface="Muli"/>
                <a:sym typeface="Muli"/>
              </a:rPr>
              <a:t>Chaitanya </a:t>
            </a:r>
            <a:r>
              <a:rPr lang="en" dirty="0">
                <a:solidFill>
                  <a:srgbClr val="FFFFFF"/>
                </a:solidFill>
                <a:latin typeface="Muli"/>
                <a:ea typeface="Muli"/>
                <a:cs typeface="Muli"/>
                <a:sym typeface="Muli"/>
              </a:rPr>
              <a:t>Vallabhaneni</a:t>
            </a:r>
            <a:endParaRPr dirty="0">
              <a:solidFill>
                <a:srgbClr val="FFFFFF"/>
              </a:solidFill>
              <a:latin typeface="Muli"/>
              <a:ea typeface="Muli"/>
              <a:cs typeface="Muli"/>
              <a:sym typeface="Muli"/>
            </a:endParaRPr>
          </a:p>
          <a:p>
            <a:pPr marL="0" lvl="0" indent="0" algn="l" rtl="0">
              <a:spcBef>
                <a:spcPts val="0"/>
              </a:spcBef>
              <a:spcAft>
                <a:spcPts val="0"/>
              </a:spcAft>
              <a:buNone/>
            </a:pPr>
            <a:endParaRPr dirty="0">
              <a:solidFill>
                <a:srgbClr val="FFFFFF"/>
              </a:solidFill>
              <a:latin typeface="Muli"/>
              <a:ea typeface="Muli"/>
              <a:cs typeface="Muli"/>
              <a:sym typeface="Mul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2"/>
          <p:cNvSpPr txBox="1">
            <a:spLocks noGrp="1"/>
          </p:cNvSpPr>
          <p:nvPr>
            <p:ph type="ctrTitle"/>
          </p:nvPr>
        </p:nvSpPr>
        <p:spPr>
          <a:xfrm>
            <a:off x="685800" y="1659550"/>
            <a:ext cx="4263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5. Metrics</a:t>
            </a:r>
            <a:endParaRPr/>
          </a:p>
          <a:p>
            <a:pPr marL="0" lvl="0" indent="0" algn="l" rtl="0">
              <a:spcBef>
                <a:spcPts val="0"/>
              </a:spcBef>
              <a:spcAft>
                <a:spcPts val="0"/>
              </a:spcAft>
              <a:buNone/>
            </a:pPr>
            <a:endParaRPr/>
          </a:p>
        </p:txBody>
      </p:sp>
      <p:sp>
        <p:nvSpPr>
          <p:cNvPr id="141" name="Google Shape;141;p22"/>
          <p:cNvSpPr txBox="1">
            <a:spLocks noGrp="1"/>
          </p:cNvSpPr>
          <p:nvPr>
            <p:ph type="subTitle" idx="1"/>
          </p:nvPr>
        </p:nvSpPr>
        <p:spPr>
          <a:xfrm>
            <a:off x="685800" y="2916254"/>
            <a:ext cx="4263900" cy="78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Token Facts </a:t>
            </a:r>
            <a:endParaRPr/>
          </a:p>
          <a:p>
            <a:pPr marL="0" lvl="0" indent="0" algn="l" rtl="0">
              <a:spcBef>
                <a:spcPts val="0"/>
              </a:spcBef>
              <a:spcAft>
                <a:spcPts val="0"/>
              </a:spcAft>
              <a:buNone/>
            </a:pPr>
            <a:r>
              <a:rPr lang="en"/>
              <a:t>Token Statistics</a:t>
            </a:r>
            <a:endParaRPr/>
          </a:p>
        </p:txBody>
      </p:sp>
      <p:pic>
        <p:nvPicPr>
          <p:cNvPr id="142" name="Google Shape;142;p22"/>
          <p:cNvPicPr preferRelativeResize="0"/>
          <p:nvPr/>
        </p:nvPicPr>
        <p:blipFill>
          <a:blip r:embed="rId3">
            <a:alphaModFix/>
          </a:blip>
          <a:stretch>
            <a:fillRect/>
          </a:stretch>
        </p:blipFill>
        <p:spPr>
          <a:xfrm>
            <a:off x="5722705" y="2045304"/>
            <a:ext cx="2219340" cy="1159800"/>
          </a:xfrm>
          <a:prstGeom prst="rect">
            <a:avLst/>
          </a:prstGeom>
          <a:noFill/>
          <a:ln>
            <a:noFill/>
          </a:ln>
        </p:spPr>
      </p:pic>
      <p:pic>
        <p:nvPicPr>
          <p:cNvPr id="143" name="Google Shape;143;p22"/>
          <p:cNvPicPr preferRelativeResize="0"/>
          <p:nvPr/>
        </p:nvPicPr>
        <p:blipFill>
          <a:blip r:embed="rId4">
            <a:alphaModFix/>
          </a:blip>
          <a:stretch>
            <a:fillRect/>
          </a:stretch>
        </p:blipFill>
        <p:spPr>
          <a:xfrm>
            <a:off x="5790680" y="2449022"/>
            <a:ext cx="145275" cy="423000"/>
          </a:xfrm>
          <a:prstGeom prst="rect">
            <a:avLst/>
          </a:prstGeom>
          <a:noFill/>
          <a:ln>
            <a:noFill/>
          </a:ln>
        </p:spPr>
      </p:pic>
      <p:pic>
        <p:nvPicPr>
          <p:cNvPr id="144" name="Google Shape;144;p22"/>
          <p:cNvPicPr preferRelativeResize="0"/>
          <p:nvPr/>
        </p:nvPicPr>
        <p:blipFill>
          <a:blip r:embed="rId5">
            <a:alphaModFix/>
          </a:blip>
          <a:stretch>
            <a:fillRect/>
          </a:stretch>
        </p:blipFill>
        <p:spPr>
          <a:xfrm>
            <a:off x="6336726" y="1237502"/>
            <a:ext cx="1032700" cy="1209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3"/>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Token Metrics</a:t>
            </a:r>
            <a:endParaRPr/>
          </a:p>
        </p:txBody>
      </p:sp>
      <p:sp>
        <p:nvSpPr>
          <p:cNvPr id="150" name="Google Shape;150;p23"/>
          <p:cNvSpPr txBox="1">
            <a:spLocks noGrp="1"/>
          </p:cNvSpPr>
          <p:nvPr>
            <p:ph type="body" idx="1"/>
          </p:nvPr>
        </p:nvSpPr>
        <p:spPr>
          <a:xfrm>
            <a:off x="580550" y="1352550"/>
            <a:ext cx="5065200" cy="3397200"/>
          </a:xfrm>
          <a:prstGeom prst="rect">
            <a:avLst/>
          </a:prstGeom>
        </p:spPr>
        <p:txBody>
          <a:bodyPr spcFirstLastPara="1" wrap="square" lIns="0" tIns="0" rIns="0" bIns="0" anchor="t" anchorCtr="0">
            <a:noAutofit/>
          </a:bodyPr>
          <a:lstStyle/>
          <a:p>
            <a:pPr marL="457200" lvl="0" indent="-355600" algn="l" rtl="0">
              <a:spcBef>
                <a:spcPts val="600"/>
              </a:spcBef>
              <a:spcAft>
                <a:spcPts val="0"/>
              </a:spcAft>
              <a:buSzPts val="2000"/>
              <a:buChar char="⬡"/>
            </a:pPr>
            <a:r>
              <a:rPr lang="en" sz="2000"/>
              <a:t>Facts about tokens</a:t>
            </a:r>
            <a:endParaRPr sz="2000"/>
          </a:p>
          <a:p>
            <a:pPr marL="457200" lvl="0" indent="-355600" algn="l" rtl="0">
              <a:spcBef>
                <a:spcPts val="0"/>
              </a:spcBef>
              <a:spcAft>
                <a:spcPts val="0"/>
              </a:spcAft>
              <a:buSzPts val="2000"/>
              <a:buChar char="⬡"/>
            </a:pPr>
            <a:r>
              <a:rPr lang="en" sz="2000"/>
              <a:t>Common metrics:</a:t>
            </a:r>
            <a:endParaRPr sz="2000"/>
          </a:p>
          <a:p>
            <a:pPr marL="914400" lvl="0" indent="-355600" algn="l" rtl="0">
              <a:spcBef>
                <a:spcPts val="0"/>
              </a:spcBef>
              <a:spcAft>
                <a:spcPts val="0"/>
              </a:spcAft>
              <a:buSzPts val="2000"/>
              <a:buAutoNum type="arabicPeriod"/>
            </a:pPr>
            <a:r>
              <a:rPr lang="en" sz="2000"/>
              <a:t>Token from which account</a:t>
            </a:r>
            <a:endParaRPr sz="2000"/>
          </a:p>
          <a:p>
            <a:pPr marL="914400" lvl="0" indent="-355600" algn="l" rtl="0">
              <a:spcBef>
                <a:spcPts val="0"/>
              </a:spcBef>
              <a:spcAft>
                <a:spcPts val="0"/>
              </a:spcAft>
              <a:buSzPts val="2000"/>
              <a:buAutoNum type="arabicPeriod"/>
            </a:pPr>
            <a:r>
              <a:rPr lang="en" sz="2000"/>
              <a:t>Token transfers per day</a:t>
            </a:r>
            <a:endParaRPr sz="2000"/>
          </a:p>
          <a:p>
            <a:pPr marL="914400" lvl="0" indent="-355600" algn="l" rtl="0">
              <a:spcBef>
                <a:spcPts val="0"/>
              </a:spcBef>
              <a:spcAft>
                <a:spcPts val="0"/>
              </a:spcAft>
              <a:buSzPts val="2000"/>
              <a:buAutoNum type="arabicPeriod"/>
            </a:pPr>
            <a:r>
              <a:rPr lang="en" sz="2000"/>
              <a:t>Token transfers monthly</a:t>
            </a:r>
            <a:endParaRPr sz="2000"/>
          </a:p>
          <a:p>
            <a:pPr marL="914400" lvl="0" indent="-355600" algn="l" rtl="0">
              <a:spcBef>
                <a:spcPts val="0"/>
              </a:spcBef>
              <a:spcAft>
                <a:spcPts val="0"/>
              </a:spcAft>
              <a:buSzPts val="2000"/>
              <a:buAutoNum type="arabicPeriod"/>
            </a:pPr>
            <a:r>
              <a:rPr lang="en" sz="2000"/>
              <a:t>Token transfers yearly</a:t>
            </a:r>
            <a:endParaRPr sz="2000"/>
          </a:p>
          <a:p>
            <a:pPr marL="914400" lvl="0" indent="-355600" algn="l" rtl="0">
              <a:spcBef>
                <a:spcPts val="0"/>
              </a:spcBef>
              <a:spcAft>
                <a:spcPts val="0"/>
              </a:spcAft>
              <a:buSzPts val="2000"/>
              <a:buAutoNum type="arabicPeriod"/>
            </a:pPr>
            <a:r>
              <a:rPr lang="en" sz="2000"/>
              <a:t>Token net worth, highest and lowest usd value </a:t>
            </a:r>
            <a:endParaRPr sz="2000"/>
          </a:p>
        </p:txBody>
      </p:sp>
      <p:sp>
        <p:nvSpPr>
          <p:cNvPr id="151" name="Google Shape;151;p2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152" name="Google Shape;152;p23"/>
          <p:cNvPicPr preferRelativeResize="0"/>
          <p:nvPr/>
        </p:nvPicPr>
        <p:blipFill>
          <a:blip r:embed="rId3">
            <a:alphaModFix/>
          </a:blip>
          <a:stretch>
            <a:fillRect/>
          </a:stretch>
        </p:blipFill>
        <p:spPr>
          <a:xfrm>
            <a:off x="5697700" y="1352550"/>
            <a:ext cx="3193448" cy="29805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4"/>
          <p:cNvSpPr txBox="1">
            <a:spLocks noGrp="1"/>
          </p:cNvSpPr>
          <p:nvPr>
            <p:ph type="ctrTitle"/>
          </p:nvPr>
        </p:nvSpPr>
        <p:spPr>
          <a:xfrm>
            <a:off x="685800" y="1659550"/>
            <a:ext cx="4263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6. Websites to Retrieve Data</a:t>
            </a:r>
            <a:endParaRPr/>
          </a:p>
          <a:p>
            <a:pPr marL="0" lvl="0" indent="0" algn="l" rtl="0">
              <a:spcBef>
                <a:spcPts val="0"/>
              </a:spcBef>
              <a:spcAft>
                <a:spcPts val="0"/>
              </a:spcAft>
              <a:buNone/>
            </a:pPr>
            <a:endParaRPr/>
          </a:p>
        </p:txBody>
      </p:sp>
      <p:sp>
        <p:nvSpPr>
          <p:cNvPr id="158" name="Google Shape;158;p24"/>
          <p:cNvSpPr txBox="1">
            <a:spLocks noGrp="1"/>
          </p:cNvSpPr>
          <p:nvPr>
            <p:ph type="subTitle" idx="1"/>
          </p:nvPr>
        </p:nvSpPr>
        <p:spPr>
          <a:xfrm>
            <a:off x="685800" y="2916254"/>
            <a:ext cx="4263900" cy="78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Anyblock Analytics Dashboards </a:t>
            </a:r>
            <a:endParaRPr/>
          </a:p>
          <a:p>
            <a:pPr marL="0" lvl="0" indent="0" algn="l" rtl="0">
              <a:spcBef>
                <a:spcPts val="0"/>
              </a:spcBef>
              <a:spcAft>
                <a:spcPts val="0"/>
              </a:spcAft>
              <a:buNone/>
            </a:pPr>
            <a:r>
              <a:rPr lang="en"/>
              <a:t>Etherscan</a:t>
            </a:r>
            <a:endParaRPr/>
          </a:p>
        </p:txBody>
      </p:sp>
      <p:pic>
        <p:nvPicPr>
          <p:cNvPr id="159" name="Google Shape;159;p24"/>
          <p:cNvPicPr preferRelativeResize="0"/>
          <p:nvPr/>
        </p:nvPicPr>
        <p:blipFill>
          <a:blip r:embed="rId3">
            <a:alphaModFix/>
          </a:blip>
          <a:stretch>
            <a:fillRect/>
          </a:stretch>
        </p:blipFill>
        <p:spPr>
          <a:xfrm>
            <a:off x="5722705" y="2045304"/>
            <a:ext cx="2219340" cy="1159800"/>
          </a:xfrm>
          <a:prstGeom prst="rect">
            <a:avLst/>
          </a:prstGeom>
          <a:noFill/>
          <a:ln>
            <a:noFill/>
          </a:ln>
        </p:spPr>
      </p:pic>
      <p:pic>
        <p:nvPicPr>
          <p:cNvPr id="160" name="Google Shape;160;p24"/>
          <p:cNvPicPr preferRelativeResize="0"/>
          <p:nvPr/>
        </p:nvPicPr>
        <p:blipFill>
          <a:blip r:embed="rId4">
            <a:alphaModFix/>
          </a:blip>
          <a:stretch>
            <a:fillRect/>
          </a:stretch>
        </p:blipFill>
        <p:spPr>
          <a:xfrm>
            <a:off x="5790680" y="2449022"/>
            <a:ext cx="145275" cy="423000"/>
          </a:xfrm>
          <a:prstGeom prst="rect">
            <a:avLst/>
          </a:prstGeom>
          <a:noFill/>
          <a:ln>
            <a:noFill/>
          </a:ln>
        </p:spPr>
      </p:pic>
      <p:pic>
        <p:nvPicPr>
          <p:cNvPr id="161" name="Google Shape;161;p24"/>
          <p:cNvPicPr preferRelativeResize="0"/>
          <p:nvPr/>
        </p:nvPicPr>
        <p:blipFill>
          <a:blip r:embed="rId5">
            <a:alphaModFix/>
          </a:blip>
          <a:stretch>
            <a:fillRect/>
          </a:stretch>
        </p:blipFill>
        <p:spPr>
          <a:xfrm>
            <a:off x="6336726" y="1237502"/>
            <a:ext cx="1032700" cy="1209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5"/>
          <p:cNvSpPr txBox="1">
            <a:spLocks noGrp="1"/>
          </p:cNvSpPr>
          <p:nvPr>
            <p:ph type="title"/>
          </p:nvPr>
        </p:nvSpPr>
        <p:spPr>
          <a:xfrm>
            <a:off x="580550" y="205975"/>
            <a:ext cx="78456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600"/>
              <a:t>Resource 1: Anyblock Dashboards </a:t>
            </a:r>
            <a:endParaRPr/>
          </a:p>
        </p:txBody>
      </p:sp>
      <p:sp>
        <p:nvSpPr>
          <p:cNvPr id="167" name="Google Shape;167;p25"/>
          <p:cNvSpPr txBox="1">
            <a:spLocks noGrp="1"/>
          </p:cNvSpPr>
          <p:nvPr>
            <p:ph type="body" idx="1"/>
          </p:nvPr>
        </p:nvSpPr>
        <p:spPr>
          <a:xfrm>
            <a:off x="70300" y="1244200"/>
            <a:ext cx="1386600" cy="1701300"/>
          </a:xfrm>
          <a:prstGeom prst="rect">
            <a:avLst/>
          </a:prstGeom>
        </p:spPr>
        <p:txBody>
          <a:bodyPr spcFirstLastPara="1" wrap="square" lIns="0" tIns="0" rIns="0" bIns="0" anchor="t" anchorCtr="0">
            <a:noAutofit/>
          </a:bodyPr>
          <a:lstStyle/>
          <a:p>
            <a:pPr marL="457200" lvl="0" indent="-304800" algn="l" rtl="0">
              <a:spcBef>
                <a:spcPts val="600"/>
              </a:spcBef>
              <a:spcAft>
                <a:spcPts val="0"/>
              </a:spcAft>
              <a:buSzPts val="1200"/>
              <a:buChar char="⬡"/>
            </a:pPr>
            <a:r>
              <a:rPr lang="en" sz="1200" u="sng">
                <a:solidFill>
                  <a:schemeClr val="hlink"/>
                </a:solidFill>
                <a:latin typeface="Muli"/>
                <a:ea typeface="Muli"/>
                <a:cs typeface="Muli"/>
                <a:sym typeface="Muli"/>
                <a:hlinkClick r:id="rId3"/>
              </a:rPr>
              <a:t>Welcome to the Anyblock Blockchain Dashboards</a:t>
            </a:r>
            <a:r>
              <a:rPr lang="en" sz="1200" u="sng">
                <a:solidFill>
                  <a:schemeClr val="hlink"/>
                </a:solidFill>
                <a:latin typeface="Arial"/>
                <a:ea typeface="Arial"/>
                <a:cs typeface="Arial"/>
                <a:sym typeface="Arial"/>
                <a:hlinkClick r:id="rId3"/>
              </a:rPr>
              <a:t>!</a:t>
            </a:r>
            <a:r>
              <a:rPr lang="en" sz="1200"/>
              <a:t> (2)</a:t>
            </a:r>
            <a:endParaRPr sz="1200"/>
          </a:p>
          <a:p>
            <a:pPr marL="457200" lvl="0" indent="-304800" algn="l" rtl="0">
              <a:spcBef>
                <a:spcPts val="0"/>
              </a:spcBef>
              <a:spcAft>
                <a:spcPts val="0"/>
              </a:spcAft>
              <a:buSzPts val="1200"/>
              <a:buChar char="⬡"/>
            </a:pPr>
            <a:r>
              <a:rPr lang="en" sz="1200"/>
              <a:t>Go to Token Metrics</a:t>
            </a:r>
            <a:endParaRPr sz="1200"/>
          </a:p>
        </p:txBody>
      </p:sp>
      <p:sp>
        <p:nvSpPr>
          <p:cNvPr id="168" name="Google Shape;168;p2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pic>
        <p:nvPicPr>
          <p:cNvPr id="169" name="Google Shape;169;p25"/>
          <p:cNvPicPr preferRelativeResize="0"/>
          <p:nvPr/>
        </p:nvPicPr>
        <p:blipFill>
          <a:blip r:embed="rId4">
            <a:alphaModFix/>
          </a:blip>
          <a:stretch>
            <a:fillRect/>
          </a:stretch>
        </p:blipFill>
        <p:spPr>
          <a:xfrm>
            <a:off x="1716950" y="1244200"/>
            <a:ext cx="7033026" cy="37285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6"/>
          <p:cNvSpPr txBox="1">
            <a:spLocks noGrp="1"/>
          </p:cNvSpPr>
          <p:nvPr>
            <p:ph type="title"/>
          </p:nvPr>
        </p:nvSpPr>
        <p:spPr>
          <a:xfrm>
            <a:off x="580550" y="205975"/>
            <a:ext cx="76371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Resource 1: Customizing Options</a:t>
            </a:r>
            <a:endParaRPr/>
          </a:p>
        </p:txBody>
      </p:sp>
      <p:sp>
        <p:nvSpPr>
          <p:cNvPr id="175" name="Google Shape;175;p26"/>
          <p:cNvSpPr txBox="1">
            <a:spLocks noGrp="1"/>
          </p:cNvSpPr>
          <p:nvPr>
            <p:ph type="body" idx="1"/>
          </p:nvPr>
        </p:nvSpPr>
        <p:spPr>
          <a:xfrm>
            <a:off x="580550" y="3023825"/>
            <a:ext cx="6029700" cy="1725900"/>
          </a:xfrm>
          <a:prstGeom prst="rect">
            <a:avLst/>
          </a:prstGeom>
        </p:spPr>
        <p:txBody>
          <a:bodyPr spcFirstLastPara="1" wrap="square" lIns="0" tIns="0" rIns="0" bIns="0" anchor="t" anchorCtr="0">
            <a:noAutofit/>
          </a:bodyPr>
          <a:lstStyle/>
          <a:p>
            <a:pPr marL="457200" lvl="0" indent="-323850" algn="l" rtl="0">
              <a:spcBef>
                <a:spcPts val="600"/>
              </a:spcBef>
              <a:spcAft>
                <a:spcPts val="0"/>
              </a:spcAft>
              <a:buSzPts val="1500"/>
              <a:buFont typeface="Arial"/>
              <a:buChar char="⬡"/>
            </a:pPr>
            <a:r>
              <a:rPr lang="en" sz="1500" u="sng">
                <a:solidFill>
                  <a:schemeClr val="hlink"/>
                </a:solidFill>
                <a:latin typeface="Arial"/>
                <a:ea typeface="Arial"/>
                <a:cs typeface="Arial"/>
                <a:sym typeface="Arial"/>
                <a:hlinkClick r:id="rId3"/>
              </a:rPr>
              <a:t>Token Metrics (anyblock.tools)</a:t>
            </a:r>
            <a:endParaRPr sz="2800" u="sng"/>
          </a:p>
          <a:p>
            <a:pPr marL="457200" lvl="0" indent="-323850" algn="l" rtl="0">
              <a:spcBef>
                <a:spcPts val="0"/>
              </a:spcBef>
              <a:spcAft>
                <a:spcPts val="0"/>
              </a:spcAft>
              <a:buSzPts val="1500"/>
              <a:buChar char="⬡"/>
            </a:pPr>
            <a:r>
              <a:rPr lang="en" sz="1500"/>
              <a:t>Input the token in the search box</a:t>
            </a:r>
            <a:endParaRPr sz="1500"/>
          </a:p>
          <a:p>
            <a:pPr marL="457200" lvl="0" indent="-323850" algn="l" rtl="0">
              <a:spcBef>
                <a:spcPts val="0"/>
              </a:spcBef>
              <a:spcAft>
                <a:spcPts val="0"/>
              </a:spcAft>
              <a:buSzPts val="1500"/>
              <a:buChar char="⬡"/>
            </a:pPr>
            <a:r>
              <a:rPr lang="en" sz="1500"/>
              <a:t>Token entered must be in accordance with its blockchain</a:t>
            </a:r>
            <a:endParaRPr sz="1500"/>
          </a:p>
          <a:p>
            <a:pPr marL="457200" lvl="0" indent="-323850" algn="l" rtl="0">
              <a:spcBef>
                <a:spcPts val="0"/>
              </a:spcBef>
              <a:spcAft>
                <a:spcPts val="0"/>
              </a:spcAft>
              <a:buSzPts val="1500"/>
              <a:buChar char="⬡"/>
            </a:pPr>
            <a:r>
              <a:rPr lang="en" sz="1500"/>
              <a:t>Blockchain box - “Ethereum Mainnet”</a:t>
            </a:r>
            <a:endParaRPr sz="1500"/>
          </a:p>
          <a:p>
            <a:pPr marL="457200" lvl="0" indent="-323850" algn="l" rtl="0">
              <a:spcBef>
                <a:spcPts val="0"/>
              </a:spcBef>
              <a:spcAft>
                <a:spcPts val="0"/>
              </a:spcAft>
              <a:buSzPts val="1500"/>
              <a:buChar char="⬡"/>
            </a:pPr>
            <a:r>
              <a:rPr lang="en" sz="1500"/>
              <a:t>Can change it to several blockchains</a:t>
            </a:r>
            <a:endParaRPr sz="1500"/>
          </a:p>
        </p:txBody>
      </p:sp>
      <p:sp>
        <p:nvSpPr>
          <p:cNvPr id="176" name="Google Shape;176;p2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pic>
        <p:nvPicPr>
          <p:cNvPr id="177" name="Google Shape;177;p26"/>
          <p:cNvPicPr preferRelativeResize="0"/>
          <p:nvPr/>
        </p:nvPicPr>
        <p:blipFill>
          <a:blip r:embed="rId4">
            <a:alphaModFix/>
          </a:blip>
          <a:stretch>
            <a:fillRect/>
          </a:stretch>
        </p:blipFill>
        <p:spPr>
          <a:xfrm>
            <a:off x="7740175" y="1063363"/>
            <a:ext cx="1343550" cy="3469249"/>
          </a:xfrm>
          <a:prstGeom prst="rect">
            <a:avLst/>
          </a:prstGeom>
          <a:noFill/>
          <a:ln>
            <a:noFill/>
          </a:ln>
        </p:spPr>
      </p:pic>
      <p:pic>
        <p:nvPicPr>
          <p:cNvPr id="178" name="Google Shape;178;p26"/>
          <p:cNvPicPr preferRelativeResize="0"/>
          <p:nvPr/>
        </p:nvPicPr>
        <p:blipFill>
          <a:blip r:embed="rId5">
            <a:alphaModFix/>
          </a:blip>
          <a:stretch>
            <a:fillRect/>
          </a:stretch>
        </p:blipFill>
        <p:spPr>
          <a:xfrm>
            <a:off x="60275" y="1063375"/>
            <a:ext cx="7637102" cy="1867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7"/>
          <p:cNvSpPr txBox="1">
            <a:spLocks noGrp="1"/>
          </p:cNvSpPr>
          <p:nvPr>
            <p:ph type="ctrTitle"/>
          </p:nvPr>
        </p:nvSpPr>
        <p:spPr>
          <a:xfrm>
            <a:off x="685800" y="1659550"/>
            <a:ext cx="4263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7. Anyblock Server Results</a:t>
            </a:r>
            <a:endParaRPr/>
          </a:p>
          <a:p>
            <a:pPr marL="0" lvl="0" indent="0" algn="l" rtl="0">
              <a:spcBef>
                <a:spcPts val="0"/>
              </a:spcBef>
              <a:spcAft>
                <a:spcPts val="0"/>
              </a:spcAft>
              <a:buNone/>
            </a:pPr>
            <a:endParaRPr/>
          </a:p>
        </p:txBody>
      </p:sp>
      <p:sp>
        <p:nvSpPr>
          <p:cNvPr id="184" name="Google Shape;184;p27"/>
          <p:cNvSpPr txBox="1">
            <a:spLocks noGrp="1"/>
          </p:cNvSpPr>
          <p:nvPr>
            <p:ph type="subTitle" idx="1"/>
          </p:nvPr>
        </p:nvSpPr>
        <p:spPr>
          <a:xfrm>
            <a:off x="685800" y="2916254"/>
            <a:ext cx="4263900" cy="78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Blockchain Dash Board Results</a:t>
            </a:r>
            <a:endParaRPr/>
          </a:p>
        </p:txBody>
      </p:sp>
      <p:pic>
        <p:nvPicPr>
          <p:cNvPr id="185" name="Google Shape;185;p27"/>
          <p:cNvPicPr preferRelativeResize="0"/>
          <p:nvPr/>
        </p:nvPicPr>
        <p:blipFill>
          <a:blip r:embed="rId3">
            <a:alphaModFix/>
          </a:blip>
          <a:stretch>
            <a:fillRect/>
          </a:stretch>
        </p:blipFill>
        <p:spPr>
          <a:xfrm>
            <a:off x="5722705" y="2045304"/>
            <a:ext cx="2219340" cy="1159800"/>
          </a:xfrm>
          <a:prstGeom prst="rect">
            <a:avLst/>
          </a:prstGeom>
          <a:noFill/>
          <a:ln>
            <a:noFill/>
          </a:ln>
        </p:spPr>
      </p:pic>
      <p:pic>
        <p:nvPicPr>
          <p:cNvPr id="186" name="Google Shape;186;p27"/>
          <p:cNvPicPr preferRelativeResize="0"/>
          <p:nvPr/>
        </p:nvPicPr>
        <p:blipFill>
          <a:blip r:embed="rId4">
            <a:alphaModFix/>
          </a:blip>
          <a:stretch>
            <a:fillRect/>
          </a:stretch>
        </p:blipFill>
        <p:spPr>
          <a:xfrm>
            <a:off x="5790680" y="2449022"/>
            <a:ext cx="145275" cy="423000"/>
          </a:xfrm>
          <a:prstGeom prst="rect">
            <a:avLst/>
          </a:prstGeom>
          <a:noFill/>
          <a:ln>
            <a:noFill/>
          </a:ln>
        </p:spPr>
      </p:pic>
      <p:pic>
        <p:nvPicPr>
          <p:cNvPr id="187" name="Google Shape;187;p27"/>
          <p:cNvPicPr preferRelativeResize="0"/>
          <p:nvPr/>
        </p:nvPicPr>
        <p:blipFill>
          <a:blip r:embed="rId5">
            <a:alphaModFix/>
          </a:blip>
          <a:stretch>
            <a:fillRect/>
          </a:stretch>
        </p:blipFill>
        <p:spPr>
          <a:xfrm>
            <a:off x="6336726" y="1237502"/>
            <a:ext cx="1032700" cy="1209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Day 1: 5:35 PM, 11/28/20</a:t>
            </a:r>
            <a:endParaRPr/>
          </a:p>
        </p:txBody>
      </p:sp>
      <p:sp>
        <p:nvSpPr>
          <p:cNvPr id="193" name="Google Shape;193;p28"/>
          <p:cNvSpPr txBox="1">
            <a:spLocks noGrp="1"/>
          </p:cNvSpPr>
          <p:nvPr>
            <p:ph type="body" idx="1"/>
          </p:nvPr>
        </p:nvSpPr>
        <p:spPr>
          <a:xfrm>
            <a:off x="580550" y="1352550"/>
            <a:ext cx="2493600" cy="3161700"/>
          </a:xfrm>
          <a:prstGeom prst="rect">
            <a:avLst/>
          </a:prstGeom>
        </p:spPr>
        <p:txBody>
          <a:bodyPr spcFirstLastPara="1" wrap="square" lIns="0" tIns="0" rIns="0" bIns="0" anchor="t" anchorCtr="0">
            <a:noAutofit/>
          </a:bodyPr>
          <a:lstStyle/>
          <a:p>
            <a:pPr marL="457200" lvl="0" indent="-304800" algn="l" rtl="0">
              <a:spcBef>
                <a:spcPts val="600"/>
              </a:spcBef>
              <a:spcAft>
                <a:spcPts val="0"/>
              </a:spcAft>
              <a:buSzPts val="1200"/>
              <a:buChar char="⬡"/>
            </a:pPr>
            <a:r>
              <a:rPr lang="en" sz="1200"/>
              <a:t>The token shows the total of transactions</a:t>
            </a:r>
            <a:endParaRPr sz="1200"/>
          </a:p>
          <a:p>
            <a:pPr marL="0" lvl="0" indent="0" algn="l" rtl="0">
              <a:spcBef>
                <a:spcPts val="600"/>
              </a:spcBef>
              <a:spcAft>
                <a:spcPts val="0"/>
              </a:spcAft>
              <a:buNone/>
            </a:pPr>
            <a:endParaRPr sz="1200"/>
          </a:p>
          <a:p>
            <a:pPr marL="457200" lvl="0" indent="-304800" algn="l" rtl="0">
              <a:spcBef>
                <a:spcPts val="600"/>
              </a:spcBef>
              <a:spcAft>
                <a:spcPts val="0"/>
              </a:spcAft>
              <a:buSzPts val="1200"/>
              <a:buChar char="⬡"/>
            </a:pPr>
            <a:r>
              <a:rPr lang="en" sz="1200"/>
              <a:t>A bar graph shows the spread of token transfers per month</a:t>
            </a:r>
            <a:endParaRPr sz="1200"/>
          </a:p>
          <a:p>
            <a:pPr marL="457200" lvl="0" indent="0" algn="l" rtl="0">
              <a:spcBef>
                <a:spcPts val="600"/>
              </a:spcBef>
              <a:spcAft>
                <a:spcPts val="0"/>
              </a:spcAft>
              <a:buNone/>
            </a:pPr>
            <a:endParaRPr sz="1200"/>
          </a:p>
          <a:p>
            <a:pPr marL="457200" lvl="0" indent="-304800" algn="l" rtl="0">
              <a:spcBef>
                <a:spcPts val="600"/>
              </a:spcBef>
              <a:spcAft>
                <a:spcPts val="0"/>
              </a:spcAft>
              <a:buSzPts val="1200"/>
              <a:buChar char="⬡"/>
            </a:pPr>
            <a:r>
              <a:rPr lang="en" sz="1200"/>
              <a:t>More tokens is transferred overtime</a:t>
            </a:r>
            <a:endParaRPr sz="1200"/>
          </a:p>
          <a:p>
            <a:pPr marL="457200" lvl="0" indent="0" algn="l" rtl="0">
              <a:spcBef>
                <a:spcPts val="600"/>
              </a:spcBef>
              <a:spcAft>
                <a:spcPts val="0"/>
              </a:spcAft>
              <a:buNone/>
            </a:pPr>
            <a:endParaRPr sz="1200"/>
          </a:p>
          <a:p>
            <a:pPr marL="457200" lvl="0" indent="-304800" algn="l" rtl="0">
              <a:spcBef>
                <a:spcPts val="600"/>
              </a:spcBef>
              <a:spcAft>
                <a:spcPts val="0"/>
              </a:spcAft>
              <a:buSzPts val="1200"/>
              <a:buChar char="⬡"/>
            </a:pPr>
            <a:r>
              <a:rPr lang="en" sz="1200"/>
              <a:t>A gradual change is seen normally per day</a:t>
            </a:r>
            <a:endParaRPr sz="1200"/>
          </a:p>
        </p:txBody>
      </p:sp>
      <p:sp>
        <p:nvSpPr>
          <p:cNvPr id="194" name="Google Shape;194;p2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16</a:t>
            </a:fld>
            <a:endParaRPr/>
          </a:p>
        </p:txBody>
      </p:sp>
      <p:pic>
        <p:nvPicPr>
          <p:cNvPr id="195" name="Google Shape;195;p28"/>
          <p:cNvPicPr preferRelativeResize="0"/>
          <p:nvPr/>
        </p:nvPicPr>
        <p:blipFill rotWithShape="1">
          <a:blip r:embed="rId3">
            <a:alphaModFix/>
          </a:blip>
          <a:srcRect t="4214"/>
          <a:stretch/>
        </p:blipFill>
        <p:spPr>
          <a:xfrm>
            <a:off x="3264225" y="1408187"/>
            <a:ext cx="5765050" cy="3106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9"/>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Day 1: 6:35 PM, 11/28/20</a:t>
            </a:r>
            <a:endParaRPr/>
          </a:p>
        </p:txBody>
      </p:sp>
      <p:sp>
        <p:nvSpPr>
          <p:cNvPr id="201" name="Google Shape;201;p29"/>
          <p:cNvSpPr txBox="1">
            <a:spLocks noGrp="1"/>
          </p:cNvSpPr>
          <p:nvPr>
            <p:ph type="body" idx="1"/>
          </p:nvPr>
        </p:nvSpPr>
        <p:spPr>
          <a:xfrm>
            <a:off x="580550" y="1352550"/>
            <a:ext cx="2493600" cy="3161700"/>
          </a:xfrm>
          <a:prstGeom prst="rect">
            <a:avLst/>
          </a:prstGeom>
        </p:spPr>
        <p:txBody>
          <a:bodyPr spcFirstLastPara="1" wrap="square" lIns="0" tIns="0" rIns="0" bIns="0" anchor="t" anchorCtr="0">
            <a:noAutofit/>
          </a:bodyPr>
          <a:lstStyle/>
          <a:p>
            <a:pPr marL="457200" lvl="0" indent="-304800" algn="l" rtl="0">
              <a:spcBef>
                <a:spcPts val="600"/>
              </a:spcBef>
              <a:spcAft>
                <a:spcPts val="0"/>
              </a:spcAft>
              <a:buSzPts val="1200"/>
              <a:buChar char="⬡"/>
            </a:pPr>
            <a:r>
              <a:rPr lang="en" sz="1200"/>
              <a:t>An hour has passed and total token remain the same</a:t>
            </a:r>
            <a:endParaRPr sz="1200"/>
          </a:p>
          <a:p>
            <a:pPr marL="457200" lvl="0" indent="0" algn="l" rtl="0">
              <a:spcBef>
                <a:spcPts val="600"/>
              </a:spcBef>
              <a:spcAft>
                <a:spcPts val="0"/>
              </a:spcAft>
              <a:buNone/>
            </a:pPr>
            <a:endParaRPr sz="1200"/>
          </a:p>
          <a:p>
            <a:pPr marL="457200" lvl="0" indent="-304800" algn="l" rtl="0">
              <a:spcBef>
                <a:spcPts val="600"/>
              </a:spcBef>
              <a:spcAft>
                <a:spcPts val="0"/>
              </a:spcAft>
              <a:buSzPts val="1200"/>
              <a:buChar char="⬡"/>
            </a:pPr>
            <a:r>
              <a:rPr lang="en" sz="1200"/>
              <a:t>Expect changes in a few hours</a:t>
            </a:r>
            <a:endParaRPr sz="1200"/>
          </a:p>
        </p:txBody>
      </p:sp>
      <p:sp>
        <p:nvSpPr>
          <p:cNvPr id="202" name="Google Shape;202;p2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pic>
        <p:nvPicPr>
          <p:cNvPr id="203" name="Google Shape;203;p29"/>
          <p:cNvPicPr preferRelativeResize="0"/>
          <p:nvPr/>
        </p:nvPicPr>
        <p:blipFill>
          <a:blip r:embed="rId3">
            <a:alphaModFix/>
          </a:blip>
          <a:stretch>
            <a:fillRect/>
          </a:stretch>
        </p:blipFill>
        <p:spPr>
          <a:xfrm>
            <a:off x="3264225" y="1397513"/>
            <a:ext cx="5765050" cy="311673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0"/>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Day 1: 7:35 PM, 11/28/20</a:t>
            </a:r>
            <a:endParaRPr/>
          </a:p>
        </p:txBody>
      </p:sp>
      <p:sp>
        <p:nvSpPr>
          <p:cNvPr id="209" name="Google Shape;209;p3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18</a:t>
            </a:fld>
            <a:endParaRPr/>
          </a:p>
        </p:txBody>
      </p:sp>
      <p:pic>
        <p:nvPicPr>
          <p:cNvPr id="210" name="Google Shape;210;p30"/>
          <p:cNvPicPr preferRelativeResize="0"/>
          <p:nvPr/>
        </p:nvPicPr>
        <p:blipFill>
          <a:blip r:embed="rId3">
            <a:alphaModFix/>
          </a:blip>
          <a:stretch>
            <a:fillRect/>
          </a:stretch>
        </p:blipFill>
        <p:spPr>
          <a:xfrm>
            <a:off x="3264225" y="1391513"/>
            <a:ext cx="5765050" cy="3122735"/>
          </a:xfrm>
          <a:prstGeom prst="rect">
            <a:avLst/>
          </a:prstGeom>
          <a:noFill/>
          <a:ln>
            <a:noFill/>
          </a:ln>
        </p:spPr>
      </p:pic>
      <p:sp>
        <p:nvSpPr>
          <p:cNvPr id="211" name="Google Shape;211;p30"/>
          <p:cNvSpPr txBox="1">
            <a:spLocks noGrp="1"/>
          </p:cNvSpPr>
          <p:nvPr>
            <p:ph type="body" idx="1"/>
          </p:nvPr>
        </p:nvSpPr>
        <p:spPr>
          <a:xfrm>
            <a:off x="580550" y="1352550"/>
            <a:ext cx="2493600" cy="3161700"/>
          </a:xfrm>
          <a:prstGeom prst="rect">
            <a:avLst/>
          </a:prstGeom>
        </p:spPr>
        <p:txBody>
          <a:bodyPr spcFirstLastPara="1" wrap="square" lIns="0" tIns="0" rIns="0" bIns="0" anchor="t" anchorCtr="0">
            <a:noAutofit/>
          </a:bodyPr>
          <a:lstStyle/>
          <a:p>
            <a:pPr marL="457200" lvl="0" indent="-304800" algn="l" rtl="0">
              <a:spcBef>
                <a:spcPts val="600"/>
              </a:spcBef>
              <a:spcAft>
                <a:spcPts val="0"/>
              </a:spcAft>
              <a:buSzPts val="1200"/>
              <a:buChar char="⬡"/>
            </a:pPr>
            <a:r>
              <a:rPr lang="en" sz="1200"/>
              <a:t>Another hour has passed</a:t>
            </a:r>
            <a:endParaRPr sz="1200"/>
          </a:p>
          <a:p>
            <a:pPr marL="457200" lvl="0" indent="0" algn="l" rtl="0">
              <a:spcBef>
                <a:spcPts val="600"/>
              </a:spcBef>
              <a:spcAft>
                <a:spcPts val="0"/>
              </a:spcAft>
              <a:buNone/>
            </a:pPr>
            <a:endParaRPr sz="1200"/>
          </a:p>
          <a:p>
            <a:pPr marL="457200" lvl="0" indent="-304800" algn="l" rtl="0">
              <a:spcBef>
                <a:spcPts val="600"/>
              </a:spcBef>
              <a:spcAft>
                <a:spcPts val="0"/>
              </a:spcAft>
              <a:buSzPts val="1200"/>
              <a:buChar char="⬡"/>
            </a:pPr>
            <a:r>
              <a:rPr lang="en" sz="1200"/>
              <a:t>Total transactions increased by 3</a:t>
            </a:r>
            <a:endParaRPr sz="12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1"/>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Day 1: 8:35 PM, 11/28/20</a:t>
            </a:r>
            <a:endParaRPr/>
          </a:p>
        </p:txBody>
      </p:sp>
      <p:sp>
        <p:nvSpPr>
          <p:cNvPr id="217" name="Google Shape;217;p31"/>
          <p:cNvSpPr txBox="1">
            <a:spLocks noGrp="1"/>
          </p:cNvSpPr>
          <p:nvPr>
            <p:ph type="body" idx="1"/>
          </p:nvPr>
        </p:nvSpPr>
        <p:spPr>
          <a:xfrm>
            <a:off x="580550" y="1352550"/>
            <a:ext cx="2493600" cy="3161700"/>
          </a:xfrm>
          <a:prstGeom prst="rect">
            <a:avLst/>
          </a:prstGeom>
        </p:spPr>
        <p:txBody>
          <a:bodyPr spcFirstLastPara="1" wrap="square" lIns="0" tIns="0" rIns="0" bIns="0" anchor="t" anchorCtr="0">
            <a:noAutofit/>
          </a:bodyPr>
          <a:lstStyle/>
          <a:p>
            <a:pPr marL="457200" lvl="0" indent="-304800" algn="l" rtl="0">
              <a:spcBef>
                <a:spcPts val="600"/>
              </a:spcBef>
              <a:spcAft>
                <a:spcPts val="0"/>
              </a:spcAft>
              <a:buSzPts val="1200"/>
              <a:buChar char="⬡"/>
            </a:pPr>
            <a:r>
              <a:rPr lang="en" sz="1200"/>
              <a:t>Another hour passed</a:t>
            </a:r>
            <a:endParaRPr sz="1200"/>
          </a:p>
          <a:p>
            <a:pPr marL="457200" lvl="0" indent="0" algn="l" rtl="0">
              <a:spcBef>
                <a:spcPts val="600"/>
              </a:spcBef>
              <a:spcAft>
                <a:spcPts val="0"/>
              </a:spcAft>
              <a:buNone/>
            </a:pPr>
            <a:endParaRPr sz="1200"/>
          </a:p>
          <a:p>
            <a:pPr marL="457200" lvl="0" indent="-304800" algn="l" rtl="0">
              <a:spcBef>
                <a:spcPts val="600"/>
              </a:spcBef>
              <a:spcAft>
                <a:spcPts val="0"/>
              </a:spcAft>
              <a:buSzPts val="1200"/>
              <a:buChar char="⬡"/>
            </a:pPr>
            <a:r>
              <a:rPr lang="en" sz="1200"/>
              <a:t>Transactions remained the same</a:t>
            </a:r>
            <a:endParaRPr sz="1200"/>
          </a:p>
        </p:txBody>
      </p:sp>
      <p:sp>
        <p:nvSpPr>
          <p:cNvPr id="218" name="Google Shape;218;p3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19</a:t>
            </a:fld>
            <a:endParaRPr/>
          </a:p>
        </p:txBody>
      </p:sp>
      <p:pic>
        <p:nvPicPr>
          <p:cNvPr id="219" name="Google Shape;219;p31"/>
          <p:cNvPicPr preferRelativeResize="0"/>
          <p:nvPr/>
        </p:nvPicPr>
        <p:blipFill>
          <a:blip r:embed="rId3">
            <a:alphaModFix/>
          </a:blip>
          <a:stretch>
            <a:fillRect/>
          </a:stretch>
        </p:blipFill>
        <p:spPr>
          <a:xfrm>
            <a:off x="3264225" y="1394525"/>
            <a:ext cx="5765050" cy="311973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ctrTitle"/>
          </p:nvPr>
        </p:nvSpPr>
        <p:spPr>
          <a:xfrm>
            <a:off x="685800" y="1659550"/>
            <a:ext cx="4263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1.</a:t>
            </a:r>
            <a:endParaRPr/>
          </a:p>
          <a:p>
            <a:pPr marL="0" lvl="0" indent="0" algn="l" rtl="0">
              <a:spcBef>
                <a:spcPts val="0"/>
              </a:spcBef>
              <a:spcAft>
                <a:spcPts val="0"/>
              </a:spcAft>
              <a:buNone/>
            </a:pPr>
            <a:r>
              <a:rPr lang="en"/>
              <a:t>BlockChain Data</a:t>
            </a:r>
            <a:endParaRPr/>
          </a:p>
        </p:txBody>
      </p:sp>
      <p:sp>
        <p:nvSpPr>
          <p:cNvPr id="73" name="Google Shape;73;p14"/>
          <p:cNvSpPr txBox="1">
            <a:spLocks noGrp="1"/>
          </p:cNvSpPr>
          <p:nvPr>
            <p:ph type="subTitle" idx="1"/>
          </p:nvPr>
        </p:nvSpPr>
        <p:spPr>
          <a:xfrm>
            <a:off x="685800" y="2916254"/>
            <a:ext cx="4263900" cy="78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Explaining what blockchain is</a:t>
            </a:r>
            <a:endParaRPr/>
          </a:p>
          <a:p>
            <a:pPr marL="0" lvl="0" indent="0" algn="l" rtl="0">
              <a:spcBef>
                <a:spcPts val="0"/>
              </a:spcBef>
              <a:spcAft>
                <a:spcPts val="0"/>
              </a:spcAft>
              <a:buNone/>
            </a:pPr>
            <a:r>
              <a:rPr lang="en"/>
              <a:t>Other variables to consider</a:t>
            </a:r>
            <a:endParaRPr/>
          </a:p>
        </p:txBody>
      </p:sp>
      <p:pic>
        <p:nvPicPr>
          <p:cNvPr id="74" name="Google Shape;74;p14"/>
          <p:cNvPicPr preferRelativeResize="0"/>
          <p:nvPr/>
        </p:nvPicPr>
        <p:blipFill>
          <a:blip r:embed="rId3">
            <a:alphaModFix/>
          </a:blip>
          <a:stretch>
            <a:fillRect/>
          </a:stretch>
        </p:blipFill>
        <p:spPr>
          <a:xfrm>
            <a:off x="5722705" y="2045304"/>
            <a:ext cx="2219340" cy="1159800"/>
          </a:xfrm>
          <a:prstGeom prst="rect">
            <a:avLst/>
          </a:prstGeom>
          <a:noFill/>
          <a:ln>
            <a:noFill/>
          </a:ln>
        </p:spPr>
      </p:pic>
      <p:pic>
        <p:nvPicPr>
          <p:cNvPr id="75" name="Google Shape;75;p14"/>
          <p:cNvPicPr preferRelativeResize="0"/>
          <p:nvPr/>
        </p:nvPicPr>
        <p:blipFill>
          <a:blip r:embed="rId4">
            <a:alphaModFix/>
          </a:blip>
          <a:stretch>
            <a:fillRect/>
          </a:stretch>
        </p:blipFill>
        <p:spPr>
          <a:xfrm>
            <a:off x="5790680" y="2449022"/>
            <a:ext cx="145275" cy="423000"/>
          </a:xfrm>
          <a:prstGeom prst="rect">
            <a:avLst/>
          </a:prstGeom>
          <a:noFill/>
          <a:ln>
            <a:noFill/>
          </a:ln>
        </p:spPr>
      </p:pic>
      <p:pic>
        <p:nvPicPr>
          <p:cNvPr id="76" name="Google Shape;76;p14"/>
          <p:cNvPicPr preferRelativeResize="0"/>
          <p:nvPr/>
        </p:nvPicPr>
        <p:blipFill>
          <a:blip r:embed="rId5">
            <a:alphaModFix/>
          </a:blip>
          <a:stretch>
            <a:fillRect/>
          </a:stretch>
        </p:blipFill>
        <p:spPr>
          <a:xfrm>
            <a:off x="6336726" y="1237502"/>
            <a:ext cx="1032700" cy="12091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2"/>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Day 1: 9:35 PM, 11/28/20</a:t>
            </a:r>
            <a:endParaRPr/>
          </a:p>
        </p:txBody>
      </p:sp>
      <p:sp>
        <p:nvSpPr>
          <p:cNvPr id="225" name="Google Shape;225;p32"/>
          <p:cNvSpPr txBox="1">
            <a:spLocks noGrp="1"/>
          </p:cNvSpPr>
          <p:nvPr>
            <p:ph type="body" idx="1"/>
          </p:nvPr>
        </p:nvSpPr>
        <p:spPr>
          <a:xfrm>
            <a:off x="580550" y="1352550"/>
            <a:ext cx="2493600" cy="3161700"/>
          </a:xfrm>
          <a:prstGeom prst="rect">
            <a:avLst/>
          </a:prstGeom>
        </p:spPr>
        <p:txBody>
          <a:bodyPr spcFirstLastPara="1" wrap="square" lIns="0" tIns="0" rIns="0" bIns="0" anchor="t" anchorCtr="0">
            <a:noAutofit/>
          </a:bodyPr>
          <a:lstStyle/>
          <a:p>
            <a:pPr marL="457200" lvl="0" indent="-304800" algn="l" rtl="0">
              <a:spcBef>
                <a:spcPts val="600"/>
              </a:spcBef>
              <a:spcAft>
                <a:spcPts val="0"/>
              </a:spcAft>
              <a:buSzPts val="1200"/>
              <a:buChar char="⬡"/>
            </a:pPr>
            <a:r>
              <a:rPr lang="en" sz="1200"/>
              <a:t>Another hour has passed</a:t>
            </a:r>
            <a:endParaRPr sz="1200"/>
          </a:p>
          <a:p>
            <a:pPr marL="457200" lvl="0" indent="0" algn="l" rtl="0">
              <a:spcBef>
                <a:spcPts val="600"/>
              </a:spcBef>
              <a:spcAft>
                <a:spcPts val="0"/>
              </a:spcAft>
              <a:buNone/>
            </a:pPr>
            <a:endParaRPr sz="1200"/>
          </a:p>
          <a:p>
            <a:pPr marL="457200" lvl="0" indent="-304800" algn="l" rtl="0">
              <a:spcBef>
                <a:spcPts val="600"/>
              </a:spcBef>
              <a:spcAft>
                <a:spcPts val="0"/>
              </a:spcAft>
              <a:buSzPts val="1200"/>
              <a:buChar char="⬡"/>
            </a:pPr>
            <a:r>
              <a:rPr lang="en" sz="1200"/>
              <a:t>One more transaction </a:t>
            </a:r>
            <a:endParaRPr sz="1200"/>
          </a:p>
          <a:p>
            <a:pPr marL="457200" lvl="0" indent="0" algn="l" rtl="0">
              <a:spcBef>
                <a:spcPts val="600"/>
              </a:spcBef>
              <a:spcAft>
                <a:spcPts val="0"/>
              </a:spcAft>
              <a:buNone/>
            </a:pPr>
            <a:endParaRPr sz="1200"/>
          </a:p>
          <a:p>
            <a:pPr marL="457200" lvl="0" indent="-304800" algn="l" rtl="0">
              <a:spcBef>
                <a:spcPts val="600"/>
              </a:spcBef>
              <a:spcAft>
                <a:spcPts val="0"/>
              </a:spcAft>
              <a:buSzPts val="1200"/>
              <a:buChar char="⬡"/>
            </a:pPr>
            <a:r>
              <a:rPr lang="en" sz="1200"/>
              <a:t>To observe a gradual change, it is best to check every 24 hours</a:t>
            </a:r>
            <a:endParaRPr sz="1200"/>
          </a:p>
          <a:p>
            <a:pPr marL="457200" lvl="0" indent="0" algn="l" rtl="0">
              <a:spcBef>
                <a:spcPts val="600"/>
              </a:spcBef>
              <a:spcAft>
                <a:spcPts val="0"/>
              </a:spcAft>
              <a:buNone/>
            </a:pPr>
            <a:endParaRPr sz="1200"/>
          </a:p>
          <a:p>
            <a:pPr marL="457200" lvl="0" indent="-304800" algn="l" rtl="0">
              <a:spcBef>
                <a:spcPts val="600"/>
              </a:spcBef>
              <a:spcAft>
                <a:spcPts val="0"/>
              </a:spcAft>
              <a:buSzPts val="1200"/>
              <a:buChar char="⬡"/>
            </a:pPr>
            <a:r>
              <a:rPr lang="en" sz="1200"/>
              <a:t>Not an active poap token</a:t>
            </a:r>
            <a:endParaRPr sz="1200"/>
          </a:p>
        </p:txBody>
      </p:sp>
      <p:sp>
        <p:nvSpPr>
          <p:cNvPr id="226" name="Google Shape;226;p3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20</a:t>
            </a:fld>
            <a:endParaRPr/>
          </a:p>
        </p:txBody>
      </p:sp>
      <p:pic>
        <p:nvPicPr>
          <p:cNvPr id="227" name="Google Shape;227;p32"/>
          <p:cNvPicPr preferRelativeResize="0"/>
          <p:nvPr/>
        </p:nvPicPr>
        <p:blipFill>
          <a:blip r:embed="rId3">
            <a:alphaModFix/>
          </a:blip>
          <a:stretch>
            <a:fillRect/>
          </a:stretch>
        </p:blipFill>
        <p:spPr>
          <a:xfrm>
            <a:off x="3264225" y="1388500"/>
            <a:ext cx="5765050" cy="312573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3"/>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Day 2: 5:35 PM, 11/29/20</a:t>
            </a:r>
            <a:endParaRPr/>
          </a:p>
        </p:txBody>
      </p:sp>
      <p:sp>
        <p:nvSpPr>
          <p:cNvPr id="233" name="Google Shape;233;p33"/>
          <p:cNvSpPr txBox="1">
            <a:spLocks noGrp="1"/>
          </p:cNvSpPr>
          <p:nvPr>
            <p:ph type="body" idx="1"/>
          </p:nvPr>
        </p:nvSpPr>
        <p:spPr>
          <a:xfrm>
            <a:off x="580550" y="1352550"/>
            <a:ext cx="2493600" cy="3161700"/>
          </a:xfrm>
          <a:prstGeom prst="rect">
            <a:avLst/>
          </a:prstGeom>
        </p:spPr>
        <p:txBody>
          <a:bodyPr spcFirstLastPara="1" wrap="square" lIns="0" tIns="0" rIns="0" bIns="0" anchor="t" anchorCtr="0">
            <a:noAutofit/>
          </a:bodyPr>
          <a:lstStyle/>
          <a:p>
            <a:pPr marL="457200" lvl="0" indent="-304800" algn="l" rtl="0">
              <a:spcBef>
                <a:spcPts val="600"/>
              </a:spcBef>
              <a:spcAft>
                <a:spcPts val="0"/>
              </a:spcAft>
              <a:buSzPts val="1200"/>
              <a:buChar char="⬡"/>
            </a:pPr>
            <a:r>
              <a:rPr lang="en" sz="1200"/>
              <a:t>Since one day has passed, there will be more transactions </a:t>
            </a:r>
            <a:endParaRPr sz="1200"/>
          </a:p>
          <a:p>
            <a:pPr marL="457200" lvl="0" indent="0" algn="l" rtl="0">
              <a:spcBef>
                <a:spcPts val="600"/>
              </a:spcBef>
              <a:spcAft>
                <a:spcPts val="0"/>
              </a:spcAft>
              <a:buNone/>
            </a:pPr>
            <a:endParaRPr sz="1200"/>
          </a:p>
          <a:p>
            <a:pPr marL="457200" lvl="0" indent="-304800" algn="l" rtl="0">
              <a:spcBef>
                <a:spcPts val="600"/>
              </a:spcBef>
              <a:spcAft>
                <a:spcPts val="0"/>
              </a:spcAft>
              <a:buSzPts val="1200"/>
              <a:buChar char="⬡"/>
            </a:pPr>
            <a:r>
              <a:rPr lang="en" sz="1200"/>
              <a:t>Transactions increased from 19,070 to 19,084  </a:t>
            </a:r>
            <a:endParaRPr sz="1200"/>
          </a:p>
        </p:txBody>
      </p:sp>
      <p:sp>
        <p:nvSpPr>
          <p:cNvPr id="234" name="Google Shape;234;p3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21</a:t>
            </a:fld>
            <a:endParaRPr/>
          </a:p>
        </p:txBody>
      </p:sp>
      <p:pic>
        <p:nvPicPr>
          <p:cNvPr id="235" name="Google Shape;235;p33"/>
          <p:cNvPicPr preferRelativeResize="0"/>
          <p:nvPr/>
        </p:nvPicPr>
        <p:blipFill>
          <a:blip r:embed="rId3">
            <a:alphaModFix/>
          </a:blip>
          <a:stretch>
            <a:fillRect/>
          </a:stretch>
        </p:blipFill>
        <p:spPr>
          <a:xfrm>
            <a:off x="3226550" y="1215775"/>
            <a:ext cx="5765050" cy="312874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4"/>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Day 3: 5:35 PM, 11/30/20</a:t>
            </a:r>
            <a:endParaRPr/>
          </a:p>
        </p:txBody>
      </p:sp>
      <p:sp>
        <p:nvSpPr>
          <p:cNvPr id="241" name="Google Shape;241;p34"/>
          <p:cNvSpPr txBox="1">
            <a:spLocks noGrp="1"/>
          </p:cNvSpPr>
          <p:nvPr>
            <p:ph type="body" idx="1"/>
          </p:nvPr>
        </p:nvSpPr>
        <p:spPr>
          <a:xfrm>
            <a:off x="580550" y="1352550"/>
            <a:ext cx="2493600" cy="3161700"/>
          </a:xfrm>
          <a:prstGeom prst="rect">
            <a:avLst/>
          </a:prstGeom>
        </p:spPr>
        <p:txBody>
          <a:bodyPr spcFirstLastPara="1" wrap="square" lIns="0" tIns="0" rIns="0" bIns="0" anchor="t" anchorCtr="0">
            <a:noAutofit/>
          </a:bodyPr>
          <a:lstStyle/>
          <a:p>
            <a:pPr marL="457200" lvl="0" indent="-304800" algn="l" rtl="0">
              <a:spcBef>
                <a:spcPts val="600"/>
              </a:spcBef>
              <a:spcAft>
                <a:spcPts val="0"/>
              </a:spcAft>
              <a:buSzPts val="1200"/>
              <a:buChar char="⬡"/>
            </a:pPr>
            <a:r>
              <a:rPr lang="en" sz="1200"/>
              <a:t>Since one day has passed, there will be more transactions </a:t>
            </a:r>
            <a:endParaRPr sz="1200"/>
          </a:p>
          <a:p>
            <a:pPr marL="457200" lvl="0" indent="0" algn="l" rtl="0">
              <a:spcBef>
                <a:spcPts val="600"/>
              </a:spcBef>
              <a:spcAft>
                <a:spcPts val="0"/>
              </a:spcAft>
              <a:buNone/>
            </a:pPr>
            <a:endParaRPr sz="1200"/>
          </a:p>
          <a:p>
            <a:pPr marL="457200" lvl="0" indent="-304800" algn="l" rtl="0">
              <a:spcBef>
                <a:spcPts val="600"/>
              </a:spcBef>
              <a:spcAft>
                <a:spcPts val="0"/>
              </a:spcAft>
              <a:buSzPts val="1200"/>
              <a:buChar char="⬡"/>
            </a:pPr>
            <a:r>
              <a:rPr lang="en" sz="1200"/>
              <a:t>Transactions increased from 19,084 to 19,088  </a:t>
            </a:r>
            <a:endParaRPr sz="1200"/>
          </a:p>
        </p:txBody>
      </p:sp>
      <p:sp>
        <p:nvSpPr>
          <p:cNvPr id="242" name="Google Shape;242;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22</a:t>
            </a:fld>
            <a:endParaRPr/>
          </a:p>
        </p:txBody>
      </p:sp>
      <p:pic>
        <p:nvPicPr>
          <p:cNvPr id="243" name="Google Shape;243;p34"/>
          <p:cNvPicPr preferRelativeResize="0"/>
          <p:nvPr/>
        </p:nvPicPr>
        <p:blipFill>
          <a:blip r:embed="rId3">
            <a:alphaModFix/>
          </a:blip>
          <a:stretch>
            <a:fillRect/>
          </a:stretch>
        </p:blipFill>
        <p:spPr>
          <a:xfrm>
            <a:off x="3226550" y="1215775"/>
            <a:ext cx="5765050" cy="311673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5"/>
          <p:cNvSpPr txBox="1">
            <a:spLocks noGrp="1"/>
          </p:cNvSpPr>
          <p:nvPr>
            <p:ph type="title"/>
          </p:nvPr>
        </p:nvSpPr>
        <p:spPr>
          <a:xfrm>
            <a:off x="580550" y="205975"/>
            <a:ext cx="78456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600"/>
              <a:t>Resource 2: Etherscan</a:t>
            </a:r>
            <a:endParaRPr/>
          </a:p>
        </p:txBody>
      </p:sp>
      <p:sp>
        <p:nvSpPr>
          <p:cNvPr id="249" name="Google Shape;249;p35"/>
          <p:cNvSpPr txBox="1">
            <a:spLocks noGrp="1"/>
          </p:cNvSpPr>
          <p:nvPr>
            <p:ph type="body" idx="1"/>
          </p:nvPr>
        </p:nvSpPr>
        <p:spPr>
          <a:xfrm>
            <a:off x="281275" y="1352550"/>
            <a:ext cx="1386600" cy="2344200"/>
          </a:xfrm>
          <a:prstGeom prst="rect">
            <a:avLst/>
          </a:prstGeom>
        </p:spPr>
        <p:txBody>
          <a:bodyPr spcFirstLastPara="1" wrap="square" lIns="0" tIns="0" rIns="0" bIns="0" anchor="t" anchorCtr="0">
            <a:noAutofit/>
          </a:bodyPr>
          <a:lstStyle/>
          <a:p>
            <a:pPr marL="457200" lvl="0" indent="-298450" algn="l" rtl="0">
              <a:spcBef>
                <a:spcPts val="600"/>
              </a:spcBef>
              <a:spcAft>
                <a:spcPts val="0"/>
              </a:spcAft>
              <a:buSzPts val="1100"/>
              <a:buChar char="⬡"/>
            </a:pPr>
            <a:r>
              <a:rPr lang="en" sz="1100" u="sng">
                <a:solidFill>
                  <a:schemeClr val="hlink"/>
                </a:solidFill>
                <a:latin typeface="Arial"/>
                <a:ea typeface="Arial"/>
                <a:cs typeface="Arial"/>
                <a:sym typeface="Arial"/>
                <a:hlinkClick r:id="rId3"/>
              </a:rPr>
              <a:t>Ethereum (ETH) Blockchain Explorer (etherscan.io)</a:t>
            </a:r>
            <a:r>
              <a:rPr lang="en" sz="1100"/>
              <a:t> (3)</a:t>
            </a:r>
            <a:endParaRPr sz="1100"/>
          </a:p>
          <a:p>
            <a:pPr marL="457200" lvl="0" indent="0" algn="l" rtl="0">
              <a:spcBef>
                <a:spcPts val="600"/>
              </a:spcBef>
              <a:spcAft>
                <a:spcPts val="0"/>
              </a:spcAft>
              <a:buNone/>
            </a:pPr>
            <a:endParaRPr sz="1100"/>
          </a:p>
          <a:p>
            <a:pPr marL="457200" lvl="0" indent="-298450" algn="l" rtl="0">
              <a:spcBef>
                <a:spcPts val="600"/>
              </a:spcBef>
              <a:spcAft>
                <a:spcPts val="0"/>
              </a:spcAft>
              <a:buSzPts val="1100"/>
              <a:buChar char="⬡"/>
            </a:pPr>
            <a:r>
              <a:rPr lang="en" sz="1100"/>
              <a:t>Input the token into the search box</a:t>
            </a:r>
            <a:endParaRPr sz="1100"/>
          </a:p>
        </p:txBody>
      </p:sp>
      <p:sp>
        <p:nvSpPr>
          <p:cNvPr id="250" name="Google Shape;250;p3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23</a:t>
            </a:fld>
            <a:endParaRPr/>
          </a:p>
        </p:txBody>
      </p:sp>
      <p:pic>
        <p:nvPicPr>
          <p:cNvPr id="251" name="Google Shape;251;p35"/>
          <p:cNvPicPr preferRelativeResize="0"/>
          <p:nvPr/>
        </p:nvPicPr>
        <p:blipFill rotWithShape="1">
          <a:blip r:embed="rId4">
            <a:alphaModFix/>
          </a:blip>
          <a:srcRect t="3016"/>
          <a:stretch/>
        </p:blipFill>
        <p:spPr>
          <a:xfrm>
            <a:off x="2181925" y="1275825"/>
            <a:ext cx="6507898" cy="35504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6"/>
          <p:cNvSpPr txBox="1">
            <a:spLocks noGrp="1"/>
          </p:cNvSpPr>
          <p:nvPr>
            <p:ph type="title"/>
          </p:nvPr>
        </p:nvSpPr>
        <p:spPr>
          <a:xfrm>
            <a:off x="580550" y="205975"/>
            <a:ext cx="78456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600"/>
              <a:t>Etherscan Statistics </a:t>
            </a:r>
            <a:endParaRPr/>
          </a:p>
        </p:txBody>
      </p:sp>
      <p:sp>
        <p:nvSpPr>
          <p:cNvPr id="257" name="Google Shape;257;p36"/>
          <p:cNvSpPr txBox="1">
            <a:spLocks noGrp="1"/>
          </p:cNvSpPr>
          <p:nvPr>
            <p:ph type="body" idx="1"/>
          </p:nvPr>
        </p:nvSpPr>
        <p:spPr>
          <a:xfrm>
            <a:off x="281275" y="1352550"/>
            <a:ext cx="1748100" cy="2816400"/>
          </a:xfrm>
          <a:prstGeom prst="rect">
            <a:avLst/>
          </a:prstGeom>
        </p:spPr>
        <p:txBody>
          <a:bodyPr spcFirstLastPara="1" wrap="square" lIns="0" tIns="0" rIns="0" bIns="0" anchor="t" anchorCtr="0">
            <a:noAutofit/>
          </a:bodyPr>
          <a:lstStyle/>
          <a:p>
            <a:pPr marL="457200" lvl="0" indent="-298450" algn="l" rtl="0">
              <a:spcBef>
                <a:spcPts val="600"/>
              </a:spcBef>
              <a:spcAft>
                <a:spcPts val="0"/>
              </a:spcAft>
              <a:buSzPts val="1100"/>
              <a:buChar char="⬡"/>
            </a:pPr>
            <a:r>
              <a:rPr lang="en" sz="1100"/>
              <a:t>Gives Balance, Ether Value, and Token Net Worth</a:t>
            </a:r>
            <a:endParaRPr sz="1100"/>
          </a:p>
          <a:p>
            <a:pPr marL="0" lvl="0" indent="0" algn="l" rtl="0">
              <a:spcBef>
                <a:spcPts val="600"/>
              </a:spcBef>
              <a:spcAft>
                <a:spcPts val="0"/>
              </a:spcAft>
              <a:buNone/>
            </a:pPr>
            <a:endParaRPr sz="1100"/>
          </a:p>
          <a:p>
            <a:pPr marL="457200" lvl="0" indent="-298450" algn="l" rtl="0">
              <a:spcBef>
                <a:spcPts val="600"/>
              </a:spcBef>
              <a:spcAft>
                <a:spcPts val="0"/>
              </a:spcAft>
              <a:buSzPts val="1100"/>
              <a:buChar char="⬡"/>
            </a:pPr>
            <a:r>
              <a:rPr lang="en" sz="1100"/>
              <a:t>By default shows transactions</a:t>
            </a:r>
            <a:endParaRPr sz="1100"/>
          </a:p>
          <a:p>
            <a:pPr marL="0" lvl="0" indent="0" algn="l" rtl="0">
              <a:spcBef>
                <a:spcPts val="600"/>
              </a:spcBef>
              <a:spcAft>
                <a:spcPts val="0"/>
              </a:spcAft>
              <a:buNone/>
            </a:pPr>
            <a:endParaRPr sz="1100"/>
          </a:p>
          <a:p>
            <a:pPr marL="457200" lvl="0" indent="-298450" algn="l" rtl="0">
              <a:spcBef>
                <a:spcPts val="600"/>
              </a:spcBef>
              <a:spcAft>
                <a:spcPts val="0"/>
              </a:spcAft>
              <a:buSzPts val="1100"/>
              <a:buChar char="⬡"/>
            </a:pPr>
            <a:r>
              <a:rPr lang="en" sz="1100"/>
              <a:t>Transactions show how many unique tokens there are </a:t>
            </a:r>
            <a:endParaRPr sz="1100"/>
          </a:p>
        </p:txBody>
      </p:sp>
      <p:sp>
        <p:nvSpPr>
          <p:cNvPr id="258" name="Google Shape;258;p3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24</a:t>
            </a:fld>
            <a:endParaRPr/>
          </a:p>
        </p:txBody>
      </p:sp>
      <p:pic>
        <p:nvPicPr>
          <p:cNvPr id="259" name="Google Shape;259;p36"/>
          <p:cNvPicPr preferRelativeResize="0"/>
          <p:nvPr/>
        </p:nvPicPr>
        <p:blipFill rotWithShape="1">
          <a:blip r:embed="rId3">
            <a:alphaModFix/>
          </a:blip>
          <a:srcRect t="4832" b="4505"/>
          <a:stretch/>
        </p:blipFill>
        <p:spPr>
          <a:xfrm>
            <a:off x="2161850" y="1352550"/>
            <a:ext cx="6507898" cy="33187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7"/>
          <p:cNvSpPr txBox="1">
            <a:spLocks noGrp="1"/>
          </p:cNvSpPr>
          <p:nvPr>
            <p:ph type="title"/>
          </p:nvPr>
        </p:nvSpPr>
        <p:spPr>
          <a:xfrm>
            <a:off x="221000" y="205975"/>
            <a:ext cx="88080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600"/>
              <a:t>Etherscan: Analytics -&gt; Transactions </a:t>
            </a:r>
            <a:endParaRPr/>
          </a:p>
        </p:txBody>
      </p:sp>
      <p:sp>
        <p:nvSpPr>
          <p:cNvPr id="265" name="Google Shape;265;p37"/>
          <p:cNvSpPr txBox="1">
            <a:spLocks noGrp="1"/>
          </p:cNvSpPr>
          <p:nvPr>
            <p:ph type="body" idx="1"/>
          </p:nvPr>
        </p:nvSpPr>
        <p:spPr>
          <a:xfrm>
            <a:off x="281275" y="1352550"/>
            <a:ext cx="1748100" cy="1701300"/>
          </a:xfrm>
          <a:prstGeom prst="rect">
            <a:avLst/>
          </a:prstGeom>
        </p:spPr>
        <p:txBody>
          <a:bodyPr spcFirstLastPara="1" wrap="square" lIns="0" tIns="0" rIns="0" bIns="0" anchor="t" anchorCtr="0">
            <a:noAutofit/>
          </a:bodyPr>
          <a:lstStyle/>
          <a:p>
            <a:pPr marL="457200" lvl="0" indent="-298450" algn="l" rtl="0">
              <a:spcBef>
                <a:spcPts val="600"/>
              </a:spcBef>
              <a:spcAft>
                <a:spcPts val="0"/>
              </a:spcAft>
              <a:buSzPts val="1100"/>
              <a:buChar char="⬡"/>
            </a:pPr>
            <a:r>
              <a:rPr lang="en" sz="1100"/>
              <a:t>The graph shows every POAP token transaction </a:t>
            </a:r>
            <a:endParaRPr sz="1100"/>
          </a:p>
          <a:p>
            <a:pPr marL="0" lvl="0" indent="0" algn="l" rtl="0">
              <a:spcBef>
                <a:spcPts val="600"/>
              </a:spcBef>
              <a:spcAft>
                <a:spcPts val="0"/>
              </a:spcAft>
              <a:buNone/>
            </a:pPr>
            <a:endParaRPr sz="1100"/>
          </a:p>
          <a:p>
            <a:pPr marL="457200" lvl="0" indent="-298450" algn="l" rtl="0">
              <a:spcBef>
                <a:spcPts val="600"/>
              </a:spcBef>
              <a:spcAft>
                <a:spcPts val="0"/>
              </a:spcAft>
              <a:buSzPts val="1100"/>
              <a:buChar char="⬡"/>
            </a:pPr>
            <a:r>
              <a:rPr lang="en" sz="1100"/>
              <a:t>From its starting date to present</a:t>
            </a:r>
            <a:endParaRPr sz="1100"/>
          </a:p>
        </p:txBody>
      </p:sp>
      <p:sp>
        <p:nvSpPr>
          <p:cNvPr id="266" name="Google Shape;266;p3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25</a:t>
            </a:fld>
            <a:endParaRPr/>
          </a:p>
        </p:txBody>
      </p:sp>
      <p:pic>
        <p:nvPicPr>
          <p:cNvPr id="267" name="Google Shape;267;p37"/>
          <p:cNvPicPr preferRelativeResize="0"/>
          <p:nvPr/>
        </p:nvPicPr>
        <p:blipFill rotWithShape="1">
          <a:blip r:embed="rId3">
            <a:alphaModFix/>
          </a:blip>
          <a:srcRect t="4048" b="4351"/>
          <a:stretch/>
        </p:blipFill>
        <p:spPr>
          <a:xfrm>
            <a:off x="2181775" y="1285875"/>
            <a:ext cx="6479774" cy="3405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8"/>
          <p:cNvSpPr txBox="1">
            <a:spLocks noGrp="1"/>
          </p:cNvSpPr>
          <p:nvPr>
            <p:ph type="title"/>
          </p:nvPr>
        </p:nvSpPr>
        <p:spPr>
          <a:xfrm>
            <a:off x="221000" y="205975"/>
            <a:ext cx="88080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600"/>
              <a:t>Etherscan Transaction Graph</a:t>
            </a:r>
            <a:endParaRPr/>
          </a:p>
        </p:txBody>
      </p:sp>
      <p:sp>
        <p:nvSpPr>
          <p:cNvPr id="273" name="Google Shape;273;p38"/>
          <p:cNvSpPr txBox="1">
            <a:spLocks noGrp="1"/>
          </p:cNvSpPr>
          <p:nvPr>
            <p:ph type="body" idx="1"/>
          </p:nvPr>
        </p:nvSpPr>
        <p:spPr>
          <a:xfrm>
            <a:off x="281275" y="1352550"/>
            <a:ext cx="1748100" cy="3244800"/>
          </a:xfrm>
          <a:prstGeom prst="rect">
            <a:avLst/>
          </a:prstGeom>
        </p:spPr>
        <p:txBody>
          <a:bodyPr spcFirstLastPara="1" wrap="square" lIns="0" tIns="0" rIns="0" bIns="0" anchor="t" anchorCtr="0">
            <a:noAutofit/>
          </a:bodyPr>
          <a:lstStyle/>
          <a:p>
            <a:pPr marL="457200" lvl="0" indent="-298450" algn="l" rtl="0">
              <a:spcBef>
                <a:spcPts val="600"/>
              </a:spcBef>
              <a:spcAft>
                <a:spcPts val="0"/>
              </a:spcAft>
              <a:buSzPts val="1100"/>
              <a:buChar char="⬡"/>
            </a:pPr>
            <a:r>
              <a:rPr lang="en" sz="1100"/>
              <a:t>Zoomed in view of the Ethereum Transaction Graph</a:t>
            </a:r>
            <a:endParaRPr sz="1100"/>
          </a:p>
          <a:p>
            <a:pPr marL="457200" lvl="0" indent="0" algn="l" rtl="0">
              <a:spcBef>
                <a:spcPts val="600"/>
              </a:spcBef>
              <a:spcAft>
                <a:spcPts val="0"/>
              </a:spcAft>
              <a:buNone/>
            </a:pPr>
            <a:endParaRPr sz="1100"/>
          </a:p>
          <a:p>
            <a:pPr marL="457200" lvl="0" indent="-298450" algn="l" rtl="0">
              <a:spcBef>
                <a:spcPts val="600"/>
              </a:spcBef>
              <a:spcAft>
                <a:spcPts val="0"/>
              </a:spcAft>
              <a:buSzPts val="1100"/>
              <a:buChar char="⬡"/>
            </a:pPr>
            <a:r>
              <a:rPr lang="en" sz="1100"/>
              <a:t>Touch the graph to see a day’s ethereum transactions</a:t>
            </a:r>
            <a:endParaRPr sz="1100"/>
          </a:p>
          <a:p>
            <a:pPr marL="457200" lvl="0" indent="0" algn="l" rtl="0">
              <a:spcBef>
                <a:spcPts val="600"/>
              </a:spcBef>
              <a:spcAft>
                <a:spcPts val="0"/>
              </a:spcAft>
              <a:buNone/>
            </a:pPr>
            <a:endParaRPr sz="1100"/>
          </a:p>
          <a:p>
            <a:pPr marL="457200" lvl="0" indent="-298450" algn="l" rtl="0">
              <a:spcBef>
                <a:spcPts val="600"/>
              </a:spcBef>
              <a:spcAft>
                <a:spcPts val="0"/>
              </a:spcAft>
              <a:buSzPts val="1100"/>
              <a:buChar char="⬡"/>
            </a:pPr>
            <a:r>
              <a:rPr lang="en" sz="1100"/>
              <a:t>Shows:</a:t>
            </a:r>
            <a:endParaRPr sz="1100"/>
          </a:p>
          <a:p>
            <a:pPr marL="457200" lvl="0" indent="-285750" algn="l" rtl="0">
              <a:spcBef>
                <a:spcPts val="0"/>
              </a:spcBef>
              <a:spcAft>
                <a:spcPts val="0"/>
              </a:spcAft>
              <a:buSzPts val="900"/>
              <a:buAutoNum type="arabicPeriod"/>
            </a:pPr>
            <a:r>
              <a:rPr lang="en" sz="900"/>
              <a:t>Ethereum Transactions</a:t>
            </a:r>
            <a:endParaRPr sz="900"/>
          </a:p>
          <a:p>
            <a:pPr marL="457200" lvl="0" indent="-285750" algn="l" rtl="0">
              <a:spcBef>
                <a:spcPts val="0"/>
              </a:spcBef>
              <a:spcAft>
                <a:spcPts val="0"/>
              </a:spcAft>
              <a:buSzPts val="900"/>
              <a:buAutoNum type="arabicPeriod"/>
            </a:pPr>
            <a:r>
              <a:rPr lang="en" sz="900"/>
              <a:t>Unique Outgoing Address </a:t>
            </a:r>
            <a:endParaRPr sz="900"/>
          </a:p>
          <a:p>
            <a:pPr marL="457200" lvl="0" indent="-285750" algn="l" rtl="0">
              <a:spcBef>
                <a:spcPts val="0"/>
              </a:spcBef>
              <a:spcAft>
                <a:spcPts val="0"/>
              </a:spcAft>
              <a:buSzPts val="900"/>
              <a:buAutoNum type="arabicPeriod"/>
            </a:pPr>
            <a:r>
              <a:rPr lang="en" sz="900"/>
              <a:t>Unique Incoming Address</a:t>
            </a:r>
            <a:endParaRPr sz="900"/>
          </a:p>
        </p:txBody>
      </p:sp>
      <p:sp>
        <p:nvSpPr>
          <p:cNvPr id="274" name="Google Shape;274;p3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26</a:t>
            </a:fld>
            <a:endParaRPr/>
          </a:p>
        </p:txBody>
      </p:sp>
      <p:pic>
        <p:nvPicPr>
          <p:cNvPr id="275" name="Google Shape;275;p38"/>
          <p:cNvPicPr preferRelativeResize="0"/>
          <p:nvPr/>
        </p:nvPicPr>
        <p:blipFill>
          <a:blip r:embed="rId3">
            <a:alphaModFix/>
          </a:blip>
          <a:stretch>
            <a:fillRect/>
          </a:stretch>
        </p:blipFill>
        <p:spPr>
          <a:xfrm>
            <a:off x="2181775" y="1215775"/>
            <a:ext cx="6577617" cy="33816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9"/>
          <p:cNvSpPr txBox="1">
            <a:spLocks noGrp="1"/>
          </p:cNvSpPr>
          <p:nvPr>
            <p:ph type="title"/>
          </p:nvPr>
        </p:nvSpPr>
        <p:spPr>
          <a:xfrm>
            <a:off x="221000" y="205975"/>
            <a:ext cx="88080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600"/>
              <a:t>Etherscan Statistics: Erc721 Token Txns </a:t>
            </a:r>
            <a:endParaRPr/>
          </a:p>
        </p:txBody>
      </p:sp>
      <p:sp>
        <p:nvSpPr>
          <p:cNvPr id="281" name="Google Shape;281;p39"/>
          <p:cNvSpPr txBox="1">
            <a:spLocks noGrp="1"/>
          </p:cNvSpPr>
          <p:nvPr>
            <p:ph type="body" idx="1"/>
          </p:nvPr>
        </p:nvSpPr>
        <p:spPr>
          <a:xfrm>
            <a:off x="281275" y="1352550"/>
            <a:ext cx="1748100" cy="1701300"/>
          </a:xfrm>
          <a:prstGeom prst="rect">
            <a:avLst/>
          </a:prstGeom>
        </p:spPr>
        <p:txBody>
          <a:bodyPr spcFirstLastPara="1" wrap="square" lIns="0" tIns="0" rIns="0" bIns="0" anchor="t" anchorCtr="0">
            <a:noAutofit/>
          </a:bodyPr>
          <a:lstStyle/>
          <a:p>
            <a:pPr marL="457200" lvl="0" indent="-298450" algn="l" rtl="0">
              <a:spcBef>
                <a:spcPts val="600"/>
              </a:spcBef>
              <a:spcAft>
                <a:spcPts val="0"/>
              </a:spcAft>
              <a:buSzPts val="1100"/>
              <a:buChar char="⬡"/>
            </a:pPr>
            <a:r>
              <a:rPr lang="en" sz="1100"/>
              <a:t>Shows which transactions are POAP tokens </a:t>
            </a:r>
            <a:endParaRPr sz="1100"/>
          </a:p>
        </p:txBody>
      </p:sp>
      <p:sp>
        <p:nvSpPr>
          <p:cNvPr id="282" name="Google Shape;282;p3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27</a:t>
            </a:fld>
            <a:endParaRPr/>
          </a:p>
        </p:txBody>
      </p:sp>
      <p:pic>
        <p:nvPicPr>
          <p:cNvPr id="283" name="Google Shape;283;p39"/>
          <p:cNvPicPr preferRelativeResize="0"/>
          <p:nvPr/>
        </p:nvPicPr>
        <p:blipFill rotWithShape="1">
          <a:blip r:embed="rId3">
            <a:alphaModFix/>
          </a:blip>
          <a:srcRect t="3494" b="6448"/>
          <a:stretch/>
        </p:blipFill>
        <p:spPr>
          <a:xfrm>
            <a:off x="2074225" y="1178725"/>
            <a:ext cx="6643699" cy="35711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0"/>
          <p:cNvSpPr txBox="1">
            <a:spLocks noGrp="1"/>
          </p:cNvSpPr>
          <p:nvPr>
            <p:ph type="title"/>
          </p:nvPr>
        </p:nvSpPr>
        <p:spPr>
          <a:xfrm>
            <a:off x="221000" y="205975"/>
            <a:ext cx="88080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600"/>
              <a:t>Clicking on a Particular Token:   </a:t>
            </a:r>
            <a:endParaRPr/>
          </a:p>
        </p:txBody>
      </p:sp>
      <p:sp>
        <p:nvSpPr>
          <p:cNvPr id="289" name="Google Shape;289;p40"/>
          <p:cNvSpPr txBox="1">
            <a:spLocks noGrp="1"/>
          </p:cNvSpPr>
          <p:nvPr>
            <p:ph type="body" idx="1"/>
          </p:nvPr>
        </p:nvSpPr>
        <p:spPr>
          <a:xfrm>
            <a:off x="281275" y="1352550"/>
            <a:ext cx="1748100" cy="1701300"/>
          </a:xfrm>
          <a:prstGeom prst="rect">
            <a:avLst/>
          </a:prstGeom>
        </p:spPr>
        <p:txBody>
          <a:bodyPr spcFirstLastPara="1" wrap="square" lIns="0" tIns="0" rIns="0" bIns="0" anchor="t" anchorCtr="0">
            <a:noAutofit/>
          </a:bodyPr>
          <a:lstStyle/>
          <a:p>
            <a:pPr marL="457200" lvl="0" indent="-298450" algn="l" rtl="0">
              <a:spcBef>
                <a:spcPts val="600"/>
              </a:spcBef>
              <a:spcAft>
                <a:spcPts val="0"/>
              </a:spcAft>
              <a:buSzPts val="1100"/>
              <a:buChar char="⬡"/>
            </a:pPr>
            <a:r>
              <a:rPr lang="en" sz="1100"/>
              <a:t>Gives Balance, Ether Value, and Token Net Worth</a:t>
            </a:r>
            <a:endParaRPr sz="1100"/>
          </a:p>
          <a:p>
            <a:pPr marL="0" lvl="0" indent="0" algn="l" rtl="0">
              <a:spcBef>
                <a:spcPts val="600"/>
              </a:spcBef>
              <a:spcAft>
                <a:spcPts val="0"/>
              </a:spcAft>
              <a:buNone/>
            </a:pPr>
            <a:endParaRPr sz="1100"/>
          </a:p>
          <a:p>
            <a:pPr marL="457200" lvl="0" indent="-298450" algn="l" rtl="0">
              <a:spcBef>
                <a:spcPts val="600"/>
              </a:spcBef>
              <a:spcAft>
                <a:spcPts val="0"/>
              </a:spcAft>
              <a:buSzPts val="1100"/>
              <a:buChar char="⬡"/>
            </a:pPr>
            <a:r>
              <a:rPr lang="en" sz="1100"/>
              <a:t>Transactions show how many tokens are in the POAP token </a:t>
            </a:r>
            <a:endParaRPr sz="1100"/>
          </a:p>
        </p:txBody>
      </p:sp>
      <p:sp>
        <p:nvSpPr>
          <p:cNvPr id="290" name="Google Shape;290;p4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28</a:t>
            </a:fld>
            <a:endParaRPr/>
          </a:p>
        </p:txBody>
      </p:sp>
      <p:pic>
        <p:nvPicPr>
          <p:cNvPr id="291" name="Google Shape;291;p40"/>
          <p:cNvPicPr preferRelativeResize="0"/>
          <p:nvPr/>
        </p:nvPicPr>
        <p:blipFill rotWithShape="1">
          <a:blip r:embed="rId3">
            <a:alphaModFix/>
          </a:blip>
          <a:srcRect t="4048" b="4351"/>
          <a:stretch/>
        </p:blipFill>
        <p:spPr>
          <a:xfrm>
            <a:off x="2181775" y="1235650"/>
            <a:ext cx="6674774" cy="35562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1"/>
          <p:cNvSpPr txBox="1">
            <a:spLocks noGrp="1"/>
          </p:cNvSpPr>
          <p:nvPr>
            <p:ph type="ctrTitle"/>
          </p:nvPr>
        </p:nvSpPr>
        <p:spPr>
          <a:xfrm>
            <a:off x="685800" y="1659550"/>
            <a:ext cx="4263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8. Additional Data</a:t>
            </a:r>
            <a:endParaRPr/>
          </a:p>
          <a:p>
            <a:pPr marL="0" lvl="0" indent="0" algn="l" rtl="0">
              <a:spcBef>
                <a:spcPts val="0"/>
              </a:spcBef>
              <a:spcAft>
                <a:spcPts val="0"/>
              </a:spcAft>
              <a:buNone/>
            </a:pPr>
            <a:endParaRPr/>
          </a:p>
        </p:txBody>
      </p:sp>
      <p:sp>
        <p:nvSpPr>
          <p:cNvPr id="297" name="Google Shape;297;p41"/>
          <p:cNvSpPr txBox="1">
            <a:spLocks noGrp="1"/>
          </p:cNvSpPr>
          <p:nvPr>
            <p:ph type="subTitle" idx="1"/>
          </p:nvPr>
        </p:nvSpPr>
        <p:spPr>
          <a:xfrm>
            <a:off x="685800" y="2916254"/>
            <a:ext cx="4263900" cy="78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Using Python to Further Analyze Token Data</a:t>
            </a:r>
            <a:endParaRPr/>
          </a:p>
        </p:txBody>
      </p:sp>
      <p:pic>
        <p:nvPicPr>
          <p:cNvPr id="298" name="Google Shape;298;p41"/>
          <p:cNvPicPr preferRelativeResize="0"/>
          <p:nvPr/>
        </p:nvPicPr>
        <p:blipFill>
          <a:blip r:embed="rId3">
            <a:alphaModFix/>
          </a:blip>
          <a:stretch>
            <a:fillRect/>
          </a:stretch>
        </p:blipFill>
        <p:spPr>
          <a:xfrm>
            <a:off x="5722705" y="2045304"/>
            <a:ext cx="2219340" cy="1159800"/>
          </a:xfrm>
          <a:prstGeom prst="rect">
            <a:avLst/>
          </a:prstGeom>
          <a:noFill/>
          <a:ln>
            <a:noFill/>
          </a:ln>
        </p:spPr>
      </p:pic>
      <p:pic>
        <p:nvPicPr>
          <p:cNvPr id="299" name="Google Shape;299;p41"/>
          <p:cNvPicPr preferRelativeResize="0"/>
          <p:nvPr/>
        </p:nvPicPr>
        <p:blipFill>
          <a:blip r:embed="rId4">
            <a:alphaModFix/>
          </a:blip>
          <a:stretch>
            <a:fillRect/>
          </a:stretch>
        </p:blipFill>
        <p:spPr>
          <a:xfrm>
            <a:off x="5790680" y="2449022"/>
            <a:ext cx="145275" cy="423000"/>
          </a:xfrm>
          <a:prstGeom prst="rect">
            <a:avLst/>
          </a:prstGeom>
          <a:noFill/>
          <a:ln>
            <a:noFill/>
          </a:ln>
        </p:spPr>
      </p:pic>
      <p:pic>
        <p:nvPicPr>
          <p:cNvPr id="300" name="Google Shape;300;p41"/>
          <p:cNvPicPr preferRelativeResize="0"/>
          <p:nvPr/>
        </p:nvPicPr>
        <p:blipFill>
          <a:blip r:embed="rId5">
            <a:alphaModFix/>
          </a:blip>
          <a:stretch>
            <a:fillRect/>
          </a:stretch>
        </p:blipFill>
        <p:spPr>
          <a:xfrm>
            <a:off x="6336726" y="1237502"/>
            <a:ext cx="1032700" cy="1209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What is BlockChain Data?</a:t>
            </a:r>
            <a:endParaRPr/>
          </a:p>
        </p:txBody>
      </p:sp>
      <p:sp>
        <p:nvSpPr>
          <p:cNvPr id="82" name="Google Shape;82;p15"/>
          <p:cNvSpPr txBox="1">
            <a:spLocks noGrp="1"/>
          </p:cNvSpPr>
          <p:nvPr>
            <p:ph type="body" idx="1"/>
          </p:nvPr>
        </p:nvSpPr>
        <p:spPr>
          <a:xfrm>
            <a:off x="580550" y="1352550"/>
            <a:ext cx="4341900" cy="3489600"/>
          </a:xfrm>
          <a:prstGeom prst="rect">
            <a:avLst/>
          </a:prstGeom>
        </p:spPr>
        <p:txBody>
          <a:bodyPr spcFirstLastPara="1" wrap="square" lIns="0" tIns="0" rIns="0" bIns="0" anchor="t" anchorCtr="0">
            <a:noAutofit/>
          </a:bodyPr>
          <a:lstStyle/>
          <a:p>
            <a:pPr marL="457200" lvl="0" indent="-355600" algn="l" rtl="0">
              <a:spcBef>
                <a:spcPts val="600"/>
              </a:spcBef>
              <a:spcAft>
                <a:spcPts val="0"/>
              </a:spcAft>
              <a:buSzPts val="2000"/>
              <a:buChar char="⬡"/>
            </a:pPr>
            <a:r>
              <a:rPr lang="en" sz="2000"/>
              <a:t>Strings of Numbers and Letters</a:t>
            </a:r>
            <a:endParaRPr sz="2000"/>
          </a:p>
          <a:p>
            <a:pPr marL="457200" lvl="0" indent="-355600" algn="l" rtl="0">
              <a:spcBef>
                <a:spcPts val="0"/>
              </a:spcBef>
              <a:spcAft>
                <a:spcPts val="0"/>
              </a:spcAft>
              <a:buSzPts val="2000"/>
              <a:buChar char="⬡"/>
            </a:pPr>
            <a:r>
              <a:rPr lang="en" sz="2000"/>
              <a:t>Withholds classified information </a:t>
            </a:r>
            <a:endParaRPr sz="2000"/>
          </a:p>
          <a:p>
            <a:pPr marL="457200" lvl="0" indent="-355600" algn="l" rtl="0">
              <a:spcBef>
                <a:spcPts val="0"/>
              </a:spcBef>
              <a:spcAft>
                <a:spcPts val="0"/>
              </a:spcAft>
              <a:buSzPts val="2000"/>
              <a:buChar char="⬡"/>
            </a:pPr>
            <a:r>
              <a:rPr lang="en" sz="2000"/>
              <a:t>Runs and Protects Online Currency</a:t>
            </a:r>
            <a:endParaRPr sz="2000"/>
          </a:p>
          <a:p>
            <a:pPr marL="457200" lvl="0" indent="-355600" algn="l" rtl="0">
              <a:spcBef>
                <a:spcPts val="0"/>
              </a:spcBef>
              <a:spcAft>
                <a:spcPts val="0"/>
              </a:spcAft>
              <a:buSzPts val="2000"/>
              <a:buChar char="⬡"/>
            </a:pPr>
            <a:r>
              <a:rPr lang="en" sz="2000"/>
              <a:t>Often Associated with BitCoin: a cryptocurrency coin</a:t>
            </a:r>
            <a:endParaRPr sz="2000"/>
          </a:p>
          <a:p>
            <a:pPr marL="457200" lvl="0" indent="-355600" algn="l" rtl="0">
              <a:spcBef>
                <a:spcPts val="0"/>
              </a:spcBef>
              <a:spcAft>
                <a:spcPts val="0"/>
              </a:spcAft>
              <a:buSzPts val="2000"/>
              <a:buChar char="⬡"/>
            </a:pPr>
            <a:r>
              <a:rPr lang="en" sz="2000"/>
              <a:t>We will work two different cryptocurrencies: Ethereum and xDAI</a:t>
            </a:r>
            <a:endParaRPr sz="2000"/>
          </a:p>
          <a:p>
            <a:pPr marL="0" lvl="0" indent="0" algn="l" rtl="0">
              <a:spcBef>
                <a:spcPts val="600"/>
              </a:spcBef>
              <a:spcAft>
                <a:spcPts val="0"/>
              </a:spcAft>
              <a:buNone/>
            </a:pPr>
            <a:endParaRPr sz="220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84" name="Google Shape;84;p15"/>
          <p:cNvPicPr preferRelativeResize="0"/>
          <p:nvPr/>
        </p:nvPicPr>
        <p:blipFill>
          <a:blip r:embed="rId3">
            <a:alphaModFix/>
          </a:blip>
          <a:stretch>
            <a:fillRect/>
          </a:stretch>
        </p:blipFill>
        <p:spPr>
          <a:xfrm>
            <a:off x="5384600" y="1215775"/>
            <a:ext cx="3500250" cy="2667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2"/>
          <p:cNvSpPr txBox="1">
            <a:spLocks noGrp="1"/>
          </p:cNvSpPr>
          <p:nvPr>
            <p:ph type="title"/>
          </p:nvPr>
        </p:nvSpPr>
        <p:spPr>
          <a:xfrm>
            <a:off x="580588" y="147000"/>
            <a:ext cx="6865200" cy="903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Number of POAP Transactions ‘20</a:t>
            </a:r>
            <a:endParaRPr/>
          </a:p>
        </p:txBody>
      </p:sp>
      <p:sp>
        <p:nvSpPr>
          <p:cNvPr id="306" name="Google Shape;306;p4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30</a:t>
            </a:fld>
            <a:endParaRPr/>
          </a:p>
        </p:txBody>
      </p:sp>
      <p:pic>
        <p:nvPicPr>
          <p:cNvPr id="307" name="Google Shape;307;p42"/>
          <p:cNvPicPr preferRelativeResize="0"/>
          <p:nvPr/>
        </p:nvPicPr>
        <p:blipFill rotWithShape="1">
          <a:blip r:embed="rId3">
            <a:alphaModFix/>
          </a:blip>
          <a:srcRect b="6244"/>
          <a:stretch/>
        </p:blipFill>
        <p:spPr>
          <a:xfrm>
            <a:off x="580550" y="1532200"/>
            <a:ext cx="6865275" cy="29181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3"/>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POAP Token Holdings</a:t>
            </a:r>
            <a:endParaRPr/>
          </a:p>
        </p:txBody>
      </p:sp>
      <p:sp>
        <p:nvSpPr>
          <p:cNvPr id="313" name="Google Shape;313;p43"/>
          <p:cNvSpPr txBox="1">
            <a:spLocks noGrp="1"/>
          </p:cNvSpPr>
          <p:nvPr>
            <p:ph type="body" idx="1"/>
          </p:nvPr>
        </p:nvSpPr>
        <p:spPr>
          <a:xfrm>
            <a:off x="580550" y="1352550"/>
            <a:ext cx="6014400" cy="3161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314" name="Google Shape;314;p4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31</a:t>
            </a:fld>
            <a:endParaRPr/>
          </a:p>
        </p:txBody>
      </p:sp>
      <p:pic>
        <p:nvPicPr>
          <p:cNvPr id="315" name="Google Shape;315;p43"/>
          <p:cNvPicPr preferRelativeResize="0"/>
          <p:nvPr/>
        </p:nvPicPr>
        <p:blipFill>
          <a:blip r:embed="rId3">
            <a:alphaModFix/>
          </a:blip>
          <a:stretch>
            <a:fillRect/>
          </a:stretch>
        </p:blipFill>
        <p:spPr>
          <a:xfrm>
            <a:off x="450725" y="1247026"/>
            <a:ext cx="7449700" cy="36057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4"/>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Token Transaction History</a:t>
            </a:r>
            <a:endParaRPr/>
          </a:p>
        </p:txBody>
      </p:sp>
      <p:sp>
        <p:nvSpPr>
          <p:cNvPr id="321" name="Google Shape;321;p4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32</a:t>
            </a:fld>
            <a:endParaRPr/>
          </a:p>
        </p:txBody>
      </p:sp>
      <p:pic>
        <p:nvPicPr>
          <p:cNvPr id="322" name="Google Shape;322;p44"/>
          <p:cNvPicPr preferRelativeResize="0"/>
          <p:nvPr/>
        </p:nvPicPr>
        <p:blipFill>
          <a:blip r:embed="rId3">
            <a:alphaModFix/>
          </a:blip>
          <a:stretch>
            <a:fillRect/>
          </a:stretch>
        </p:blipFill>
        <p:spPr>
          <a:xfrm>
            <a:off x="731250" y="1063376"/>
            <a:ext cx="1580825" cy="4061825"/>
          </a:xfrm>
          <a:prstGeom prst="rect">
            <a:avLst/>
          </a:prstGeom>
          <a:noFill/>
          <a:ln>
            <a:noFill/>
          </a:ln>
        </p:spPr>
      </p:pic>
      <p:pic>
        <p:nvPicPr>
          <p:cNvPr id="323" name="Google Shape;323;p44"/>
          <p:cNvPicPr preferRelativeResize="0"/>
          <p:nvPr/>
        </p:nvPicPr>
        <p:blipFill>
          <a:blip r:embed="rId4">
            <a:alphaModFix/>
          </a:blip>
          <a:stretch>
            <a:fillRect/>
          </a:stretch>
        </p:blipFill>
        <p:spPr>
          <a:xfrm>
            <a:off x="2966775" y="1396600"/>
            <a:ext cx="2400300" cy="2162175"/>
          </a:xfrm>
          <a:prstGeom prst="rect">
            <a:avLst/>
          </a:prstGeom>
          <a:noFill/>
          <a:ln>
            <a:noFill/>
          </a:ln>
        </p:spPr>
      </p:pic>
      <p:pic>
        <p:nvPicPr>
          <p:cNvPr id="324" name="Google Shape;324;p44"/>
          <p:cNvPicPr preferRelativeResize="0"/>
          <p:nvPr/>
        </p:nvPicPr>
        <p:blipFill>
          <a:blip r:embed="rId5">
            <a:alphaModFix/>
          </a:blip>
          <a:stretch>
            <a:fillRect/>
          </a:stretch>
        </p:blipFill>
        <p:spPr>
          <a:xfrm>
            <a:off x="5871075" y="1677875"/>
            <a:ext cx="2466975" cy="10572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5"/>
          <p:cNvSpPr txBox="1">
            <a:spLocks noGrp="1"/>
          </p:cNvSpPr>
          <p:nvPr>
            <p:ph type="title"/>
          </p:nvPr>
        </p:nvSpPr>
        <p:spPr>
          <a:xfrm>
            <a:off x="580550" y="205975"/>
            <a:ext cx="84486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Token Transaction History: New Month, Week</a:t>
            </a:r>
            <a:endParaRPr/>
          </a:p>
        </p:txBody>
      </p:sp>
      <p:sp>
        <p:nvSpPr>
          <p:cNvPr id="330" name="Google Shape;330;p4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33</a:t>
            </a:fld>
            <a:endParaRPr/>
          </a:p>
        </p:txBody>
      </p:sp>
      <p:pic>
        <p:nvPicPr>
          <p:cNvPr id="331" name="Google Shape;331;p45"/>
          <p:cNvPicPr preferRelativeResize="0"/>
          <p:nvPr/>
        </p:nvPicPr>
        <p:blipFill>
          <a:blip r:embed="rId3">
            <a:alphaModFix/>
          </a:blip>
          <a:stretch>
            <a:fillRect/>
          </a:stretch>
        </p:blipFill>
        <p:spPr>
          <a:xfrm>
            <a:off x="5871075" y="1677875"/>
            <a:ext cx="2466975" cy="1057275"/>
          </a:xfrm>
          <a:prstGeom prst="rect">
            <a:avLst/>
          </a:prstGeom>
          <a:noFill/>
          <a:ln>
            <a:noFill/>
          </a:ln>
        </p:spPr>
      </p:pic>
      <p:pic>
        <p:nvPicPr>
          <p:cNvPr id="332" name="Google Shape;332;p45"/>
          <p:cNvPicPr preferRelativeResize="0"/>
          <p:nvPr/>
        </p:nvPicPr>
        <p:blipFill>
          <a:blip r:embed="rId4">
            <a:alphaModFix/>
          </a:blip>
          <a:stretch>
            <a:fillRect/>
          </a:stretch>
        </p:blipFill>
        <p:spPr>
          <a:xfrm>
            <a:off x="1095500" y="1185425"/>
            <a:ext cx="1258175" cy="3877700"/>
          </a:xfrm>
          <a:prstGeom prst="rect">
            <a:avLst/>
          </a:prstGeom>
          <a:noFill/>
          <a:ln>
            <a:noFill/>
          </a:ln>
        </p:spPr>
      </p:pic>
      <p:pic>
        <p:nvPicPr>
          <p:cNvPr id="333" name="Google Shape;333;p45"/>
          <p:cNvPicPr preferRelativeResize="0"/>
          <p:nvPr/>
        </p:nvPicPr>
        <p:blipFill>
          <a:blip r:embed="rId5">
            <a:alphaModFix/>
          </a:blip>
          <a:stretch>
            <a:fillRect/>
          </a:stretch>
        </p:blipFill>
        <p:spPr>
          <a:xfrm>
            <a:off x="2999825" y="1430875"/>
            <a:ext cx="2225088" cy="21035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6"/>
          <p:cNvSpPr txBox="1">
            <a:spLocks noGrp="1"/>
          </p:cNvSpPr>
          <p:nvPr>
            <p:ph type="ctrTitle"/>
          </p:nvPr>
        </p:nvSpPr>
        <p:spPr>
          <a:xfrm>
            <a:off x="685800" y="1659550"/>
            <a:ext cx="4263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9. Metric Findings</a:t>
            </a:r>
            <a:endParaRPr/>
          </a:p>
          <a:p>
            <a:pPr marL="0" lvl="0" indent="0" algn="l" rtl="0">
              <a:spcBef>
                <a:spcPts val="0"/>
              </a:spcBef>
              <a:spcAft>
                <a:spcPts val="0"/>
              </a:spcAft>
              <a:buNone/>
            </a:pPr>
            <a:endParaRPr/>
          </a:p>
        </p:txBody>
      </p:sp>
      <p:sp>
        <p:nvSpPr>
          <p:cNvPr id="339" name="Google Shape;339;p46"/>
          <p:cNvSpPr txBox="1">
            <a:spLocks noGrp="1"/>
          </p:cNvSpPr>
          <p:nvPr>
            <p:ph type="subTitle" idx="1"/>
          </p:nvPr>
        </p:nvSpPr>
        <p:spPr>
          <a:xfrm>
            <a:off x="685800" y="2916250"/>
            <a:ext cx="3975600" cy="78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What the interns learned at Anyblock Analytics</a:t>
            </a:r>
            <a:endParaRPr/>
          </a:p>
        </p:txBody>
      </p:sp>
      <p:pic>
        <p:nvPicPr>
          <p:cNvPr id="340" name="Google Shape;340;p46"/>
          <p:cNvPicPr preferRelativeResize="0"/>
          <p:nvPr/>
        </p:nvPicPr>
        <p:blipFill>
          <a:blip r:embed="rId3">
            <a:alphaModFix/>
          </a:blip>
          <a:stretch>
            <a:fillRect/>
          </a:stretch>
        </p:blipFill>
        <p:spPr>
          <a:xfrm>
            <a:off x="5722705" y="2045304"/>
            <a:ext cx="2219340" cy="1159800"/>
          </a:xfrm>
          <a:prstGeom prst="rect">
            <a:avLst/>
          </a:prstGeom>
          <a:noFill/>
          <a:ln>
            <a:noFill/>
          </a:ln>
        </p:spPr>
      </p:pic>
      <p:pic>
        <p:nvPicPr>
          <p:cNvPr id="341" name="Google Shape;341;p46"/>
          <p:cNvPicPr preferRelativeResize="0"/>
          <p:nvPr/>
        </p:nvPicPr>
        <p:blipFill>
          <a:blip r:embed="rId4">
            <a:alphaModFix/>
          </a:blip>
          <a:stretch>
            <a:fillRect/>
          </a:stretch>
        </p:blipFill>
        <p:spPr>
          <a:xfrm>
            <a:off x="5790680" y="2449022"/>
            <a:ext cx="145275" cy="423000"/>
          </a:xfrm>
          <a:prstGeom prst="rect">
            <a:avLst/>
          </a:prstGeom>
          <a:noFill/>
          <a:ln>
            <a:noFill/>
          </a:ln>
        </p:spPr>
      </p:pic>
      <p:pic>
        <p:nvPicPr>
          <p:cNvPr id="342" name="Google Shape;342;p46"/>
          <p:cNvPicPr preferRelativeResize="0"/>
          <p:nvPr/>
        </p:nvPicPr>
        <p:blipFill>
          <a:blip r:embed="rId5">
            <a:alphaModFix/>
          </a:blip>
          <a:stretch>
            <a:fillRect/>
          </a:stretch>
        </p:blipFill>
        <p:spPr>
          <a:xfrm>
            <a:off x="6336726" y="1237502"/>
            <a:ext cx="1032700" cy="12091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7"/>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Metric Discoveries</a:t>
            </a:r>
            <a:endParaRPr/>
          </a:p>
        </p:txBody>
      </p:sp>
      <p:sp>
        <p:nvSpPr>
          <p:cNvPr id="348" name="Google Shape;348;p47"/>
          <p:cNvSpPr txBox="1">
            <a:spLocks noGrp="1"/>
          </p:cNvSpPr>
          <p:nvPr>
            <p:ph type="body" idx="1"/>
          </p:nvPr>
        </p:nvSpPr>
        <p:spPr>
          <a:xfrm>
            <a:off x="580550" y="1186275"/>
            <a:ext cx="2395500" cy="3397200"/>
          </a:xfrm>
          <a:prstGeom prst="rect">
            <a:avLst/>
          </a:prstGeom>
        </p:spPr>
        <p:txBody>
          <a:bodyPr spcFirstLastPara="1" wrap="square" lIns="0" tIns="0" rIns="0" bIns="0" anchor="t" anchorCtr="0">
            <a:noAutofit/>
          </a:bodyPr>
          <a:lstStyle/>
          <a:p>
            <a:pPr marL="457200" lvl="0" indent="-292100" algn="l" rtl="0">
              <a:spcBef>
                <a:spcPts val="600"/>
              </a:spcBef>
              <a:spcAft>
                <a:spcPts val="0"/>
              </a:spcAft>
              <a:buSzPts val="1000"/>
              <a:buChar char="⬡"/>
            </a:pPr>
            <a:r>
              <a:rPr lang="en" sz="1000"/>
              <a:t>Token History: May 2019 - Present (Recorded 11/30/2020, 5:35 PM)</a:t>
            </a:r>
            <a:endParaRPr sz="1000"/>
          </a:p>
          <a:p>
            <a:pPr marL="0" lvl="0" indent="0" algn="l" rtl="0">
              <a:spcBef>
                <a:spcPts val="600"/>
              </a:spcBef>
              <a:spcAft>
                <a:spcPts val="0"/>
              </a:spcAft>
              <a:buNone/>
            </a:pPr>
            <a:endParaRPr sz="1000"/>
          </a:p>
          <a:p>
            <a:pPr marL="457200" lvl="0" indent="-292100" algn="l" rtl="0">
              <a:spcBef>
                <a:spcPts val="600"/>
              </a:spcBef>
              <a:spcAft>
                <a:spcPts val="0"/>
              </a:spcAft>
              <a:buSzPts val="1000"/>
              <a:buChar char="⬡"/>
            </a:pPr>
            <a:r>
              <a:rPr lang="en" sz="1000"/>
              <a:t>Transactions:</a:t>
            </a:r>
            <a:endParaRPr sz="1000"/>
          </a:p>
          <a:p>
            <a:pPr marL="914400" lvl="0" indent="-292100" algn="l" rtl="0">
              <a:spcBef>
                <a:spcPts val="0"/>
              </a:spcBef>
              <a:spcAft>
                <a:spcPts val="0"/>
              </a:spcAft>
              <a:buSzPts val="1000"/>
              <a:buAutoNum type="arabicPeriod"/>
            </a:pPr>
            <a:r>
              <a:rPr lang="en" sz="1000"/>
              <a:t>Token Weekly </a:t>
            </a:r>
            <a:endParaRPr sz="1000"/>
          </a:p>
          <a:p>
            <a:pPr marL="914400" lvl="0" indent="-292100" algn="l" rtl="0">
              <a:spcBef>
                <a:spcPts val="0"/>
              </a:spcBef>
              <a:spcAft>
                <a:spcPts val="0"/>
              </a:spcAft>
              <a:buSzPts val="1000"/>
              <a:buAutoNum type="arabicPeriod"/>
            </a:pPr>
            <a:r>
              <a:rPr lang="en" sz="1000"/>
              <a:t>Token Monthly </a:t>
            </a:r>
            <a:endParaRPr sz="1000"/>
          </a:p>
          <a:p>
            <a:pPr marL="914400" lvl="0" indent="-292100" algn="l" rtl="0">
              <a:spcBef>
                <a:spcPts val="0"/>
              </a:spcBef>
              <a:spcAft>
                <a:spcPts val="0"/>
              </a:spcAft>
              <a:buSzPts val="1000"/>
              <a:buAutoNum type="arabicPeriod"/>
            </a:pPr>
            <a:r>
              <a:rPr lang="en" sz="1000"/>
              <a:t>Tokens Yearly</a:t>
            </a:r>
            <a:endParaRPr sz="1000"/>
          </a:p>
          <a:p>
            <a:pPr marL="1371600" lvl="1" indent="-292100" algn="l" rtl="0">
              <a:spcBef>
                <a:spcPts val="0"/>
              </a:spcBef>
              <a:spcAft>
                <a:spcPts val="0"/>
              </a:spcAft>
              <a:buSzPts val="1000"/>
              <a:buAutoNum type="alphaLcPeriod"/>
            </a:pPr>
            <a:r>
              <a:rPr lang="en" sz="1000"/>
              <a:t>2019: 5574</a:t>
            </a:r>
            <a:endParaRPr sz="1000"/>
          </a:p>
          <a:p>
            <a:pPr marL="1371600" lvl="1" indent="-292100" algn="l" rtl="0">
              <a:spcBef>
                <a:spcPts val="0"/>
              </a:spcBef>
              <a:spcAft>
                <a:spcPts val="0"/>
              </a:spcAft>
              <a:buSzPts val="1000"/>
              <a:buAutoNum type="alphaLcPeriod"/>
            </a:pPr>
            <a:r>
              <a:rPr lang="en" sz="1000"/>
              <a:t>2020: 13,514</a:t>
            </a:r>
            <a:endParaRPr sz="1000"/>
          </a:p>
          <a:p>
            <a:pPr marL="1371600" lvl="1" indent="-292100" algn="l" rtl="0">
              <a:spcBef>
                <a:spcPts val="0"/>
              </a:spcBef>
              <a:spcAft>
                <a:spcPts val="0"/>
              </a:spcAft>
              <a:buSzPts val="1000"/>
              <a:buAutoNum type="alphaLcPeriod"/>
            </a:pPr>
            <a:r>
              <a:rPr lang="en" sz="1000"/>
              <a:t>Total: 19,088</a:t>
            </a:r>
            <a:endParaRPr sz="1000"/>
          </a:p>
          <a:p>
            <a:pPr marL="0" lvl="0" indent="0" algn="l" rtl="0">
              <a:spcBef>
                <a:spcPts val="600"/>
              </a:spcBef>
              <a:spcAft>
                <a:spcPts val="0"/>
              </a:spcAft>
              <a:buNone/>
            </a:pPr>
            <a:endParaRPr sz="1400"/>
          </a:p>
        </p:txBody>
      </p:sp>
      <p:sp>
        <p:nvSpPr>
          <p:cNvPr id="349" name="Google Shape;349;p4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35</a:t>
            </a:fld>
            <a:endParaRPr/>
          </a:p>
        </p:txBody>
      </p:sp>
      <p:pic>
        <p:nvPicPr>
          <p:cNvPr id="350" name="Google Shape;350;p47"/>
          <p:cNvPicPr preferRelativeResize="0"/>
          <p:nvPr/>
        </p:nvPicPr>
        <p:blipFill>
          <a:blip r:embed="rId3">
            <a:alphaModFix/>
          </a:blip>
          <a:stretch>
            <a:fillRect/>
          </a:stretch>
        </p:blipFill>
        <p:spPr>
          <a:xfrm>
            <a:off x="3226550" y="1215775"/>
            <a:ext cx="5765050" cy="3116730"/>
          </a:xfrm>
          <a:prstGeom prst="rect">
            <a:avLst/>
          </a:prstGeom>
          <a:noFill/>
          <a:ln>
            <a:noFill/>
          </a:ln>
        </p:spPr>
      </p:pic>
      <p:pic>
        <p:nvPicPr>
          <p:cNvPr id="351" name="Google Shape;351;p47"/>
          <p:cNvPicPr preferRelativeResize="0"/>
          <p:nvPr/>
        </p:nvPicPr>
        <p:blipFill>
          <a:blip r:embed="rId4">
            <a:alphaModFix/>
          </a:blip>
          <a:stretch>
            <a:fillRect/>
          </a:stretch>
        </p:blipFill>
        <p:spPr>
          <a:xfrm>
            <a:off x="984700" y="3335225"/>
            <a:ext cx="1587200" cy="17379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8"/>
          <p:cNvSpPr txBox="1">
            <a:spLocks noGrp="1"/>
          </p:cNvSpPr>
          <p:nvPr>
            <p:ph type="ctrTitle"/>
          </p:nvPr>
        </p:nvSpPr>
        <p:spPr>
          <a:xfrm>
            <a:off x="685800" y="1659550"/>
            <a:ext cx="4263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10. Learning Experiences</a:t>
            </a:r>
            <a:endParaRPr/>
          </a:p>
          <a:p>
            <a:pPr marL="0" lvl="0" indent="0" algn="l" rtl="0">
              <a:spcBef>
                <a:spcPts val="0"/>
              </a:spcBef>
              <a:spcAft>
                <a:spcPts val="0"/>
              </a:spcAft>
              <a:buNone/>
            </a:pPr>
            <a:endParaRPr/>
          </a:p>
        </p:txBody>
      </p:sp>
      <p:sp>
        <p:nvSpPr>
          <p:cNvPr id="357" name="Google Shape;357;p48"/>
          <p:cNvSpPr txBox="1">
            <a:spLocks noGrp="1"/>
          </p:cNvSpPr>
          <p:nvPr>
            <p:ph type="subTitle" idx="1"/>
          </p:nvPr>
        </p:nvSpPr>
        <p:spPr>
          <a:xfrm>
            <a:off x="685800" y="2916250"/>
            <a:ext cx="3975600" cy="78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What the interns learned at Anyblock Analytics</a:t>
            </a:r>
            <a:endParaRPr/>
          </a:p>
        </p:txBody>
      </p:sp>
      <p:pic>
        <p:nvPicPr>
          <p:cNvPr id="358" name="Google Shape;358;p48"/>
          <p:cNvPicPr preferRelativeResize="0"/>
          <p:nvPr/>
        </p:nvPicPr>
        <p:blipFill>
          <a:blip r:embed="rId3">
            <a:alphaModFix/>
          </a:blip>
          <a:stretch>
            <a:fillRect/>
          </a:stretch>
        </p:blipFill>
        <p:spPr>
          <a:xfrm>
            <a:off x="5722705" y="2045304"/>
            <a:ext cx="2219340" cy="1159800"/>
          </a:xfrm>
          <a:prstGeom prst="rect">
            <a:avLst/>
          </a:prstGeom>
          <a:noFill/>
          <a:ln>
            <a:noFill/>
          </a:ln>
        </p:spPr>
      </p:pic>
      <p:pic>
        <p:nvPicPr>
          <p:cNvPr id="359" name="Google Shape;359;p48"/>
          <p:cNvPicPr preferRelativeResize="0"/>
          <p:nvPr/>
        </p:nvPicPr>
        <p:blipFill>
          <a:blip r:embed="rId4">
            <a:alphaModFix/>
          </a:blip>
          <a:stretch>
            <a:fillRect/>
          </a:stretch>
        </p:blipFill>
        <p:spPr>
          <a:xfrm>
            <a:off x="5790680" y="2449022"/>
            <a:ext cx="145275" cy="423000"/>
          </a:xfrm>
          <a:prstGeom prst="rect">
            <a:avLst/>
          </a:prstGeom>
          <a:noFill/>
          <a:ln>
            <a:noFill/>
          </a:ln>
        </p:spPr>
      </p:pic>
      <p:pic>
        <p:nvPicPr>
          <p:cNvPr id="360" name="Google Shape;360;p48"/>
          <p:cNvPicPr preferRelativeResize="0"/>
          <p:nvPr/>
        </p:nvPicPr>
        <p:blipFill>
          <a:blip r:embed="rId5">
            <a:alphaModFix/>
          </a:blip>
          <a:stretch>
            <a:fillRect/>
          </a:stretch>
        </p:blipFill>
        <p:spPr>
          <a:xfrm>
            <a:off x="6336726" y="1237502"/>
            <a:ext cx="1032700" cy="12091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6" name="Google Shape;366;p49"/>
          <p:cNvSpPr txBox="1">
            <a:spLocks noGrp="1"/>
          </p:cNvSpPr>
          <p:nvPr>
            <p:ph type="body" idx="1"/>
          </p:nvPr>
        </p:nvSpPr>
        <p:spPr>
          <a:xfrm>
            <a:off x="323993" y="315212"/>
            <a:ext cx="8249700" cy="4631439"/>
          </a:xfrm>
          <a:prstGeom prst="rect">
            <a:avLst/>
          </a:prstGeom>
        </p:spPr>
        <p:txBody>
          <a:bodyPr spcFirstLastPara="1" wrap="square" lIns="0" tIns="0" rIns="0" bIns="0" anchor="t" anchorCtr="0">
            <a:noAutofit/>
          </a:bodyPr>
          <a:lstStyle/>
          <a:p>
            <a:pPr marL="457200" lvl="0" indent="-355600" algn="l" rtl="0">
              <a:spcBef>
                <a:spcPts val="600"/>
              </a:spcBef>
              <a:spcAft>
                <a:spcPts val="0"/>
              </a:spcAft>
              <a:buSzPts val="2000"/>
              <a:buChar char="⬡"/>
            </a:pPr>
            <a:r>
              <a:rPr lang="en" sz="1800" dirty="0"/>
              <a:t>Learned what blockchain data </a:t>
            </a:r>
            <a:r>
              <a:rPr lang="en" sz="1800" dirty="0" smtClean="0"/>
              <a:t>is</a:t>
            </a:r>
            <a:endParaRPr sz="1800" dirty="0"/>
          </a:p>
          <a:p>
            <a:pPr marL="457200" lvl="0" indent="-355600" algn="l" rtl="0">
              <a:spcBef>
                <a:spcPts val="0"/>
              </a:spcBef>
              <a:spcAft>
                <a:spcPts val="0"/>
              </a:spcAft>
              <a:buSzPts val="2000"/>
              <a:buChar char="⬡"/>
            </a:pPr>
            <a:r>
              <a:rPr lang="en" sz="1800" dirty="0"/>
              <a:t>Learned what a token is</a:t>
            </a:r>
            <a:endParaRPr sz="1800" dirty="0"/>
          </a:p>
          <a:p>
            <a:pPr marL="457200" lvl="0" indent="-355600" algn="l" rtl="0">
              <a:spcBef>
                <a:spcPts val="0"/>
              </a:spcBef>
              <a:spcAft>
                <a:spcPts val="0"/>
              </a:spcAft>
              <a:buSzPts val="2000"/>
              <a:buChar char="⬡"/>
            </a:pPr>
            <a:r>
              <a:rPr lang="en" sz="1800" dirty="0"/>
              <a:t>Characteristics and variables related to a token </a:t>
            </a:r>
            <a:endParaRPr sz="1800" dirty="0"/>
          </a:p>
          <a:p>
            <a:pPr marL="1371600" lvl="1" indent="-330200" algn="l" rtl="0">
              <a:spcBef>
                <a:spcPts val="0"/>
              </a:spcBef>
              <a:spcAft>
                <a:spcPts val="0"/>
              </a:spcAft>
              <a:buSzPts val="1600"/>
              <a:buChar char="∙"/>
            </a:pPr>
            <a:r>
              <a:rPr lang="en" sz="1800" dirty="0"/>
              <a:t>Token ID </a:t>
            </a:r>
            <a:endParaRPr sz="1800" dirty="0"/>
          </a:p>
          <a:p>
            <a:pPr marL="1371600" lvl="1" indent="-330200" algn="l" rtl="0">
              <a:spcBef>
                <a:spcPts val="0"/>
              </a:spcBef>
              <a:spcAft>
                <a:spcPts val="0"/>
              </a:spcAft>
              <a:buSzPts val="1600"/>
              <a:buChar char="∙"/>
            </a:pPr>
            <a:r>
              <a:rPr lang="en" sz="1800" dirty="0"/>
              <a:t>Transaction Hash</a:t>
            </a:r>
            <a:endParaRPr sz="1800" dirty="0"/>
          </a:p>
          <a:p>
            <a:pPr marL="1371600" lvl="1" indent="-330200" algn="l" rtl="0">
              <a:spcBef>
                <a:spcPts val="0"/>
              </a:spcBef>
              <a:spcAft>
                <a:spcPts val="0"/>
              </a:spcAft>
              <a:buSzPts val="1600"/>
              <a:buChar char="∙"/>
            </a:pPr>
            <a:r>
              <a:rPr lang="en" sz="1800" dirty="0"/>
              <a:t>Token Address </a:t>
            </a:r>
            <a:endParaRPr sz="1800" dirty="0"/>
          </a:p>
          <a:p>
            <a:pPr marL="1371600" lvl="1" indent="-330200" algn="l" rtl="0">
              <a:spcBef>
                <a:spcPts val="0"/>
              </a:spcBef>
              <a:spcAft>
                <a:spcPts val="0"/>
              </a:spcAft>
              <a:buSzPts val="1600"/>
              <a:buChar char="∙"/>
            </a:pPr>
            <a:r>
              <a:rPr lang="en" sz="1800" dirty="0"/>
              <a:t>Cryptocurrencies </a:t>
            </a:r>
            <a:endParaRPr sz="1800" dirty="0"/>
          </a:p>
          <a:p>
            <a:pPr marL="1371600" lvl="1" indent="-330200" algn="l" rtl="0">
              <a:spcBef>
                <a:spcPts val="0"/>
              </a:spcBef>
              <a:spcAft>
                <a:spcPts val="0"/>
              </a:spcAft>
              <a:buSzPts val="1600"/>
              <a:buChar char="∙"/>
            </a:pPr>
            <a:r>
              <a:rPr lang="en" sz="1800" dirty="0"/>
              <a:t>Different Types of Tokens</a:t>
            </a:r>
            <a:endParaRPr sz="1800" dirty="0"/>
          </a:p>
          <a:p>
            <a:pPr marL="1371600" lvl="1" indent="-330200" algn="l" rtl="0">
              <a:spcBef>
                <a:spcPts val="0"/>
              </a:spcBef>
              <a:spcAft>
                <a:spcPts val="0"/>
              </a:spcAft>
              <a:buSzPts val="1600"/>
              <a:buChar char="∙"/>
            </a:pPr>
            <a:r>
              <a:rPr lang="en" sz="1800" dirty="0"/>
              <a:t>Querying Data</a:t>
            </a:r>
            <a:endParaRPr sz="1800" dirty="0"/>
          </a:p>
          <a:p>
            <a:pPr marL="457200" lvl="0" indent="-355600" algn="l" rtl="0">
              <a:spcBef>
                <a:spcPts val="0"/>
              </a:spcBef>
              <a:spcAft>
                <a:spcPts val="0"/>
              </a:spcAft>
              <a:buSzPts val="2000"/>
              <a:buChar char="⬡"/>
            </a:pPr>
            <a:r>
              <a:rPr lang="en" sz="1800" dirty="0"/>
              <a:t>Using different blockchain networks: Ethereum and </a:t>
            </a:r>
            <a:r>
              <a:rPr lang="en" sz="1800" dirty="0" smtClean="0"/>
              <a:t>xDAI</a:t>
            </a:r>
          </a:p>
          <a:p>
            <a:pPr lvl="0">
              <a:spcBef>
                <a:spcPts val="0"/>
              </a:spcBef>
            </a:pPr>
            <a:r>
              <a:rPr lang="en-US" sz="1800" dirty="0"/>
              <a:t>Learned on how to use </a:t>
            </a:r>
            <a:r>
              <a:rPr lang="en-US" sz="1800" dirty="0" err="1"/>
              <a:t>Elasticsearch</a:t>
            </a:r>
            <a:r>
              <a:rPr lang="en-US" sz="1800" dirty="0"/>
              <a:t> API to query the </a:t>
            </a:r>
            <a:r>
              <a:rPr lang="en-US" sz="1800" dirty="0" err="1"/>
              <a:t>blockchain</a:t>
            </a:r>
            <a:r>
              <a:rPr lang="en-US" sz="1800" dirty="0"/>
              <a:t> data.</a:t>
            </a:r>
          </a:p>
          <a:p>
            <a:pPr lvl="0">
              <a:spcBef>
                <a:spcPts val="0"/>
              </a:spcBef>
            </a:pPr>
            <a:r>
              <a:rPr lang="en-US" sz="1800" dirty="0"/>
              <a:t>Explored the data using Pandas and </a:t>
            </a:r>
            <a:r>
              <a:rPr lang="en-US" sz="1800" dirty="0" err="1"/>
              <a:t>Numpy</a:t>
            </a:r>
            <a:r>
              <a:rPr lang="en-US" sz="1800" dirty="0"/>
              <a:t> libraries</a:t>
            </a:r>
          </a:p>
          <a:p>
            <a:pPr lvl="0">
              <a:spcBef>
                <a:spcPts val="0"/>
              </a:spcBef>
            </a:pPr>
            <a:r>
              <a:rPr lang="en-US" sz="1800" dirty="0"/>
              <a:t>Used </a:t>
            </a:r>
            <a:r>
              <a:rPr lang="en-US" sz="1800" dirty="0" err="1"/>
              <a:t>Plotly</a:t>
            </a:r>
            <a:r>
              <a:rPr lang="en-US" sz="1800" dirty="0"/>
              <a:t> Express, </a:t>
            </a:r>
            <a:r>
              <a:rPr lang="en-US" sz="1800" dirty="0" err="1"/>
              <a:t>Matplotlib</a:t>
            </a:r>
            <a:r>
              <a:rPr lang="en-US" sz="1800" dirty="0"/>
              <a:t> and </a:t>
            </a:r>
            <a:r>
              <a:rPr lang="en-US" sz="1800" dirty="0" err="1"/>
              <a:t>Seaborn</a:t>
            </a:r>
            <a:r>
              <a:rPr lang="en-US" sz="1800" dirty="0"/>
              <a:t> for data visualization</a:t>
            </a:r>
          </a:p>
          <a:p>
            <a:pPr marL="457200" lvl="0" indent="-355600" algn="l" rtl="0">
              <a:spcBef>
                <a:spcPts val="0"/>
              </a:spcBef>
              <a:spcAft>
                <a:spcPts val="0"/>
              </a:spcAft>
              <a:buSzPts val="2000"/>
              <a:buChar char="⬡"/>
            </a:pPr>
            <a:endParaRPr sz="2000" dirty="0"/>
          </a:p>
        </p:txBody>
      </p:sp>
      <p:sp>
        <p:nvSpPr>
          <p:cNvPr id="367" name="Google Shape;367;p4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2"/>
          <p:cNvSpPr txBox="1">
            <a:spLocks noGrp="1"/>
          </p:cNvSpPr>
          <p:nvPr>
            <p:ph type="ctrTitle"/>
          </p:nvPr>
        </p:nvSpPr>
        <p:spPr>
          <a:xfrm>
            <a:off x="685800" y="1659550"/>
            <a:ext cx="4263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11. Sources</a:t>
            </a:r>
            <a:endParaRPr/>
          </a:p>
          <a:p>
            <a:pPr marL="0" lvl="0" indent="0" algn="l" rtl="0">
              <a:spcBef>
                <a:spcPts val="0"/>
              </a:spcBef>
              <a:spcAft>
                <a:spcPts val="0"/>
              </a:spcAft>
              <a:buNone/>
            </a:pPr>
            <a:endParaRPr/>
          </a:p>
        </p:txBody>
      </p:sp>
      <p:sp>
        <p:nvSpPr>
          <p:cNvPr id="387" name="Google Shape;387;p52"/>
          <p:cNvSpPr txBox="1">
            <a:spLocks noGrp="1"/>
          </p:cNvSpPr>
          <p:nvPr>
            <p:ph type="subTitle" idx="1"/>
          </p:nvPr>
        </p:nvSpPr>
        <p:spPr>
          <a:xfrm>
            <a:off x="685800" y="2916254"/>
            <a:ext cx="4263900" cy="78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Websites</a:t>
            </a:r>
            <a:endParaRPr/>
          </a:p>
        </p:txBody>
      </p:sp>
      <p:pic>
        <p:nvPicPr>
          <p:cNvPr id="388" name="Google Shape;388;p52"/>
          <p:cNvPicPr preferRelativeResize="0"/>
          <p:nvPr/>
        </p:nvPicPr>
        <p:blipFill>
          <a:blip r:embed="rId3">
            <a:alphaModFix/>
          </a:blip>
          <a:stretch>
            <a:fillRect/>
          </a:stretch>
        </p:blipFill>
        <p:spPr>
          <a:xfrm>
            <a:off x="5722705" y="2045304"/>
            <a:ext cx="2219340" cy="1159800"/>
          </a:xfrm>
          <a:prstGeom prst="rect">
            <a:avLst/>
          </a:prstGeom>
          <a:noFill/>
          <a:ln>
            <a:noFill/>
          </a:ln>
        </p:spPr>
      </p:pic>
      <p:pic>
        <p:nvPicPr>
          <p:cNvPr id="389" name="Google Shape;389;p52"/>
          <p:cNvPicPr preferRelativeResize="0"/>
          <p:nvPr/>
        </p:nvPicPr>
        <p:blipFill>
          <a:blip r:embed="rId4">
            <a:alphaModFix/>
          </a:blip>
          <a:stretch>
            <a:fillRect/>
          </a:stretch>
        </p:blipFill>
        <p:spPr>
          <a:xfrm>
            <a:off x="5790680" y="2449022"/>
            <a:ext cx="145275" cy="423000"/>
          </a:xfrm>
          <a:prstGeom prst="rect">
            <a:avLst/>
          </a:prstGeom>
          <a:noFill/>
          <a:ln>
            <a:noFill/>
          </a:ln>
        </p:spPr>
      </p:pic>
      <p:pic>
        <p:nvPicPr>
          <p:cNvPr id="390" name="Google Shape;390;p52"/>
          <p:cNvPicPr preferRelativeResize="0"/>
          <p:nvPr/>
        </p:nvPicPr>
        <p:blipFill>
          <a:blip r:embed="rId5">
            <a:alphaModFix/>
          </a:blip>
          <a:stretch>
            <a:fillRect/>
          </a:stretch>
        </p:blipFill>
        <p:spPr>
          <a:xfrm>
            <a:off x="6336726" y="1237502"/>
            <a:ext cx="1032700" cy="12091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3"/>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Sources</a:t>
            </a:r>
            <a:endParaRPr/>
          </a:p>
        </p:txBody>
      </p:sp>
      <p:sp>
        <p:nvSpPr>
          <p:cNvPr id="396" name="Google Shape;396;p53"/>
          <p:cNvSpPr txBox="1">
            <a:spLocks noGrp="1"/>
          </p:cNvSpPr>
          <p:nvPr>
            <p:ph type="body" idx="1"/>
          </p:nvPr>
        </p:nvSpPr>
        <p:spPr>
          <a:xfrm>
            <a:off x="580550" y="1352550"/>
            <a:ext cx="8239800" cy="3161700"/>
          </a:xfrm>
          <a:prstGeom prst="rect">
            <a:avLst/>
          </a:prstGeom>
        </p:spPr>
        <p:txBody>
          <a:bodyPr spcFirstLastPara="1" wrap="square" lIns="0" tIns="0" rIns="0" bIns="0" anchor="t" anchorCtr="0">
            <a:noAutofit/>
          </a:bodyPr>
          <a:lstStyle/>
          <a:p>
            <a:pPr marL="457200" lvl="0" indent="-387350" algn="l" rtl="0">
              <a:spcBef>
                <a:spcPts val="600"/>
              </a:spcBef>
              <a:spcAft>
                <a:spcPts val="0"/>
              </a:spcAft>
              <a:buSzPts val="2500"/>
              <a:buFont typeface="Arial"/>
              <a:buChar char="⬡"/>
            </a:pPr>
            <a:r>
              <a:rPr lang="en" sz="2500" u="sng">
                <a:latin typeface="Arial"/>
                <a:ea typeface="Arial"/>
                <a:cs typeface="Arial"/>
                <a:sym typeface="Arial"/>
                <a:hlinkClick r:id="rId3"/>
              </a:rPr>
              <a:t>POAP - Homepage</a:t>
            </a:r>
            <a:r>
              <a:rPr lang="en" sz="3800"/>
              <a:t> </a:t>
            </a:r>
            <a:r>
              <a:rPr lang="en"/>
              <a:t>(1)</a:t>
            </a:r>
            <a:endParaRPr/>
          </a:p>
          <a:p>
            <a:pPr marL="457200" lvl="0" indent="-387350" algn="l" rtl="0">
              <a:spcBef>
                <a:spcPts val="0"/>
              </a:spcBef>
              <a:spcAft>
                <a:spcPts val="0"/>
              </a:spcAft>
              <a:buSzPts val="2500"/>
              <a:buFont typeface="Arial"/>
              <a:buChar char="⬡"/>
            </a:pPr>
            <a:r>
              <a:rPr lang="en" sz="2500" u="sng">
                <a:solidFill>
                  <a:schemeClr val="hlink"/>
                </a:solidFill>
                <a:latin typeface="Arial"/>
                <a:ea typeface="Arial"/>
                <a:cs typeface="Arial"/>
                <a:sym typeface="Arial"/>
                <a:hlinkClick r:id="rId4"/>
              </a:rPr>
              <a:t>Welcome to the Anyblock Blockchain Dashboards!</a:t>
            </a:r>
            <a:r>
              <a:rPr lang="en" sz="3800"/>
              <a:t> </a:t>
            </a:r>
            <a:r>
              <a:rPr lang="en"/>
              <a:t>(2)</a:t>
            </a:r>
            <a:endParaRPr/>
          </a:p>
          <a:p>
            <a:pPr marL="457200" lvl="0" indent="-387350" algn="l" rtl="0">
              <a:spcBef>
                <a:spcPts val="0"/>
              </a:spcBef>
              <a:spcAft>
                <a:spcPts val="0"/>
              </a:spcAft>
              <a:buSzPts val="2500"/>
              <a:buFont typeface="Arial"/>
              <a:buChar char="⬡"/>
            </a:pPr>
            <a:r>
              <a:rPr lang="en" sz="2500" u="sng">
                <a:solidFill>
                  <a:schemeClr val="hlink"/>
                </a:solidFill>
                <a:latin typeface="Arial"/>
                <a:ea typeface="Arial"/>
                <a:cs typeface="Arial"/>
                <a:sym typeface="Arial"/>
                <a:hlinkClick r:id="rId5"/>
              </a:rPr>
              <a:t>Ethereum (ETH) Blockchain Explorer (etherscan.io)</a:t>
            </a:r>
            <a:r>
              <a:rPr lang="en" sz="3800"/>
              <a:t> </a:t>
            </a:r>
            <a:r>
              <a:rPr lang="en"/>
              <a:t>(3)</a:t>
            </a:r>
            <a:endParaRPr/>
          </a:p>
        </p:txBody>
      </p:sp>
      <p:sp>
        <p:nvSpPr>
          <p:cNvPr id="397" name="Google Shape;397;p5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6"/>
          <p:cNvSpPr txBox="1">
            <a:spLocks noGrp="1"/>
          </p:cNvSpPr>
          <p:nvPr>
            <p:ph type="ctrTitle"/>
          </p:nvPr>
        </p:nvSpPr>
        <p:spPr>
          <a:xfrm>
            <a:off x="685800" y="1659550"/>
            <a:ext cx="4263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2.</a:t>
            </a:r>
            <a:endParaRPr/>
          </a:p>
          <a:p>
            <a:pPr marL="0" lvl="0" indent="0" algn="l" rtl="0">
              <a:spcBef>
                <a:spcPts val="0"/>
              </a:spcBef>
              <a:spcAft>
                <a:spcPts val="0"/>
              </a:spcAft>
              <a:buNone/>
            </a:pPr>
            <a:r>
              <a:rPr lang="en"/>
              <a:t>Examining BlockChain Data</a:t>
            </a:r>
            <a:endParaRPr/>
          </a:p>
        </p:txBody>
      </p:sp>
      <p:sp>
        <p:nvSpPr>
          <p:cNvPr id="90" name="Google Shape;90;p16"/>
          <p:cNvSpPr txBox="1">
            <a:spLocks noGrp="1"/>
          </p:cNvSpPr>
          <p:nvPr>
            <p:ph type="subTitle" idx="1"/>
          </p:nvPr>
        </p:nvSpPr>
        <p:spPr>
          <a:xfrm>
            <a:off x="685800" y="2916254"/>
            <a:ext cx="4263900" cy="78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Methods to analyze blockchain data </a:t>
            </a:r>
            <a:endParaRPr/>
          </a:p>
          <a:p>
            <a:pPr marL="0" lvl="0" indent="0" algn="l" rtl="0">
              <a:spcBef>
                <a:spcPts val="0"/>
              </a:spcBef>
              <a:spcAft>
                <a:spcPts val="0"/>
              </a:spcAft>
              <a:buNone/>
            </a:pPr>
            <a:endParaRPr/>
          </a:p>
        </p:txBody>
      </p:sp>
      <p:pic>
        <p:nvPicPr>
          <p:cNvPr id="91" name="Google Shape;91;p16"/>
          <p:cNvPicPr preferRelativeResize="0"/>
          <p:nvPr/>
        </p:nvPicPr>
        <p:blipFill>
          <a:blip r:embed="rId3">
            <a:alphaModFix/>
          </a:blip>
          <a:stretch>
            <a:fillRect/>
          </a:stretch>
        </p:blipFill>
        <p:spPr>
          <a:xfrm>
            <a:off x="5722705" y="2045304"/>
            <a:ext cx="2219340" cy="1159800"/>
          </a:xfrm>
          <a:prstGeom prst="rect">
            <a:avLst/>
          </a:prstGeom>
          <a:noFill/>
          <a:ln>
            <a:noFill/>
          </a:ln>
        </p:spPr>
      </p:pic>
      <p:pic>
        <p:nvPicPr>
          <p:cNvPr id="92" name="Google Shape;92;p16"/>
          <p:cNvPicPr preferRelativeResize="0"/>
          <p:nvPr/>
        </p:nvPicPr>
        <p:blipFill>
          <a:blip r:embed="rId4">
            <a:alphaModFix/>
          </a:blip>
          <a:stretch>
            <a:fillRect/>
          </a:stretch>
        </p:blipFill>
        <p:spPr>
          <a:xfrm>
            <a:off x="5790680" y="2449022"/>
            <a:ext cx="145275" cy="423000"/>
          </a:xfrm>
          <a:prstGeom prst="rect">
            <a:avLst/>
          </a:prstGeom>
          <a:noFill/>
          <a:ln>
            <a:noFill/>
          </a:ln>
        </p:spPr>
      </p:pic>
      <p:pic>
        <p:nvPicPr>
          <p:cNvPr id="93" name="Google Shape;93;p16"/>
          <p:cNvPicPr preferRelativeResize="0"/>
          <p:nvPr/>
        </p:nvPicPr>
        <p:blipFill>
          <a:blip r:embed="rId5">
            <a:alphaModFix/>
          </a:blip>
          <a:stretch>
            <a:fillRect/>
          </a:stretch>
        </p:blipFill>
        <p:spPr>
          <a:xfrm>
            <a:off x="6336726" y="1237502"/>
            <a:ext cx="1032700" cy="12091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4"/>
          <p:cNvSpPr txBox="1">
            <a:spLocks noGrp="1"/>
          </p:cNvSpPr>
          <p:nvPr>
            <p:ph type="ctrTitle"/>
          </p:nvPr>
        </p:nvSpPr>
        <p:spPr>
          <a:xfrm>
            <a:off x="685800" y="1659550"/>
            <a:ext cx="4263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12. Honorable Mentions</a:t>
            </a:r>
            <a:endParaRPr/>
          </a:p>
          <a:p>
            <a:pPr marL="0" lvl="0" indent="0" algn="l" rtl="0">
              <a:spcBef>
                <a:spcPts val="0"/>
              </a:spcBef>
              <a:spcAft>
                <a:spcPts val="0"/>
              </a:spcAft>
              <a:buNone/>
            </a:pPr>
            <a:endParaRPr/>
          </a:p>
        </p:txBody>
      </p:sp>
      <p:sp>
        <p:nvSpPr>
          <p:cNvPr id="403" name="Google Shape;403;p54"/>
          <p:cNvSpPr txBox="1">
            <a:spLocks noGrp="1"/>
          </p:cNvSpPr>
          <p:nvPr>
            <p:ph type="subTitle" idx="1"/>
          </p:nvPr>
        </p:nvSpPr>
        <p:spPr>
          <a:xfrm>
            <a:off x="685800" y="2916254"/>
            <a:ext cx="4263900" cy="78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Giving Special Thanks </a:t>
            </a:r>
            <a:endParaRPr/>
          </a:p>
        </p:txBody>
      </p:sp>
      <p:pic>
        <p:nvPicPr>
          <p:cNvPr id="404" name="Google Shape;404;p54"/>
          <p:cNvPicPr preferRelativeResize="0"/>
          <p:nvPr/>
        </p:nvPicPr>
        <p:blipFill>
          <a:blip r:embed="rId3">
            <a:alphaModFix/>
          </a:blip>
          <a:stretch>
            <a:fillRect/>
          </a:stretch>
        </p:blipFill>
        <p:spPr>
          <a:xfrm>
            <a:off x="5722705" y="2045304"/>
            <a:ext cx="2219340" cy="1159800"/>
          </a:xfrm>
          <a:prstGeom prst="rect">
            <a:avLst/>
          </a:prstGeom>
          <a:noFill/>
          <a:ln>
            <a:noFill/>
          </a:ln>
        </p:spPr>
      </p:pic>
      <p:pic>
        <p:nvPicPr>
          <p:cNvPr id="405" name="Google Shape;405;p54"/>
          <p:cNvPicPr preferRelativeResize="0"/>
          <p:nvPr/>
        </p:nvPicPr>
        <p:blipFill>
          <a:blip r:embed="rId4">
            <a:alphaModFix/>
          </a:blip>
          <a:stretch>
            <a:fillRect/>
          </a:stretch>
        </p:blipFill>
        <p:spPr>
          <a:xfrm>
            <a:off x="5790680" y="2449022"/>
            <a:ext cx="145275" cy="423000"/>
          </a:xfrm>
          <a:prstGeom prst="rect">
            <a:avLst/>
          </a:prstGeom>
          <a:noFill/>
          <a:ln>
            <a:noFill/>
          </a:ln>
        </p:spPr>
      </p:pic>
      <p:pic>
        <p:nvPicPr>
          <p:cNvPr id="406" name="Google Shape;406;p54"/>
          <p:cNvPicPr preferRelativeResize="0"/>
          <p:nvPr/>
        </p:nvPicPr>
        <p:blipFill>
          <a:blip r:embed="rId5">
            <a:alphaModFix/>
          </a:blip>
          <a:stretch>
            <a:fillRect/>
          </a:stretch>
        </p:blipFill>
        <p:spPr>
          <a:xfrm>
            <a:off x="6336726" y="1237502"/>
            <a:ext cx="1032700" cy="12091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55"/>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Honorable Mentions</a:t>
            </a:r>
            <a:endParaRPr/>
          </a:p>
        </p:txBody>
      </p:sp>
      <p:sp>
        <p:nvSpPr>
          <p:cNvPr id="412" name="Google Shape;412;p55"/>
          <p:cNvSpPr txBox="1">
            <a:spLocks noGrp="1"/>
          </p:cNvSpPr>
          <p:nvPr>
            <p:ph type="body" idx="1"/>
          </p:nvPr>
        </p:nvSpPr>
        <p:spPr>
          <a:xfrm>
            <a:off x="580550" y="1352550"/>
            <a:ext cx="8239800" cy="31617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a:t>On behalf from the three of us, we wanted to give thanks to: </a:t>
            </a:r>
            <a:endParaRPr/>
          </a:p>
          <a:p>
            <a:pPr marL="914400" lvl="1" indent="-381000" algn="l" rtl="0">
              <a:spcBef>
                <a:spcPts val="0"/>
              </a:spcBef>
              <a:spcAft>
                <a:spcPts val="0"/>
              </a:spcAft>
              <a:buSzPts val="2400"/>
              <a:buChar char="∙"/>
            </a:pPr>
            <a:r>
              <a:rPr lang="en"/>
              <a:t>CFO Friedrich “Freddy” Zwanzger</a:t>
            </a:r>
            <a:endParaRPr/>
          </a:p>
          <a:p>
            <a:pPr marL="914400" lvl="1" indent="-381000" algn="l" rtl="0">
              <a:spcBef>
                <a:spcPts val="0"/>
              </a:spcBef>
              <a:spcAft>
                <a:spcPts val="0"/>
              </a:spcAft>
              <a:buSzPts val="2400"/>
              <a:buChar char="∙"/>
            </a:pPr>
            <a:r>
              <a:rPr lang="en"/>
              <a:t>Data Scientist Yarkin Gocmen</a:t>
            </a:r>
            <a:endParaRPr/>
          </a:p>
          <a:p>
            <a:pPr marL="914400" lvl="1" indent="-381000" algn="l" rtl="0">
              <a:spcBef>
                <a:spcPts val="0"/>
              </a:spcBef>
              <a:spcAft>
                <a:spcPts val="0"/>
              </a:spcAft>
              <a:buSzPts val="2400"/>
              <a:buChar char="∙"/>
            </a:pPr>
            <a:r>
              <a:rPr lang="en"/>
              <a:t>Anyblock Analytics Team</a:t>
            </a:r>
            <a:endParaRPr/>
          </a:p>
          <a:p>
            <a:pPr marL="914400" lvl="1" indent="-381000" algn="l" rtl="0">
              <a:spcBef>
                <a:spcPts val="0"/>
              </a:spcBef>
              <a:spcAft>
                <a:spcPts val="0"/>
              </a:spcAft>
              <a:buSzPts val="2400"/>
              <a:buChar char="∙"/>
            </a:pPr>
            <a:r>
              <a:rPr lang="en"/>
              <a:t>i_XPERIENCE and Career Semester  </a:t>
            </a:r>
            <a:endParaRPr/>
          </a:p>
        </p:txBody>
      </p:sp>
      <p:sp>
        <p:nvSpPr>
          <p:cNvPr id="413" name="Google Shape;413;p5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6"/>
          <p:cNvSpPr txBox="1">
            <a:spLocks noGrp="1"/>
          </p:cNvSpPr>
          <p:nvPr>
            <p:ph type="body" idx="1"/>
          </p:nvPr>
        </p:nvSpPr>
        <p:spPr>
          <a:xfrm>
            <a:off x="2005350" y="1884975"/>
            <a:ext cx="5133300" cy="17718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 sz="4800"/>
              <a:t>THANK YOU!</a:t>
            </a:r>
            <a:endParaRPr sz="4800"/>
          </a:p>
        </p:txBody>
      </p:sp>
      <p:sp>
        <p:nvSpPr>
          <p:cNvPr id="419" name="Google Shape;419;p5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580550" y="205975"/>
            <a:ext cx="81492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How to Examine BlockChain Data</a:t>
            </a:r>
            <a:endParaRPr/>
          </a:p>
        </p:txBody>
      </p:sp>
      <p:sp>
        <p:nvSpPr>
          <p:cNvPr id="99" name="Google Shape;99;p17"/>
          <p:cNvSpPr txBox="1">
            <a:spLocks noGrp="1"/>
          </p:cNvSpPr>
          <p:nvPr>
            <p:ph type="body" idx="1"/>
          </p:nvPr>
        </p:nvSpPr>
        <p:spPr>
          <a:xfrm>
            <a:off x="580550" y="1352550"/>
            <a:ext cx="5095500" cy="36603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a:t>Query Data with ElasticSearch API or SQL Access</a:t>
            </a:r>
            <a:endParaRPr/>
          </a:p>
          <a:p>
            <a:pPr marL="457200" lvl="0" indent="-381000" algn="l" rtl="0">
              <a:spcBef>
                <a:spcPts val="0"/>
              </a:spcBef>
              <a:spcAft>
                <a:spcPts val="0"/>
              </a:spcAft>
              <a:buSzPts val="2400"/>
              <a:buChar char="⬡"/>
            </a:pPr>
            <a:r>
              <a:rPr lang="en"/>
              <a:t>Use different Blockchain Data Servers</a:t>
            </a:r>
            <a:endParaRPr/>
          </a:p>
          <a:p>
            <a:pPr marL="457200" lvl="0" indent="-381000" algn="l" rtl="0">
              <a:spcBef>
                <a:spcPts val="0"/>
              </a:spcBef>
              <a:spcAft>
                <a:spcPts val="0"/>
              </a:spcAft>
              <a:buSzPts val="2400"/>
              <a:buChar char="⬡"/>
            </a:pPr>
            <a:r>
              <a:rPr lang="en"/>
              <a:t>Decode the Data or Perform Exploratory Data Analysis (EDA)</a:t>
            </a:r>
            <a:endParaRPr/>
          </a:p>
          <a:p>
            <a:pPr marL="0" lvl="0" indent="0" algn="l" rtl="0">
              <a:spcBef>
                <a:spcPts val="600"/>
              </a:spcBef>
              <a:spcAft>
                <a:spcPts val="0"/>
              </a:spcAft>
              <a:buNone/>
            </a:pPr>
            <a:endParaRPr/>
          </a:p>
        </p:txBody>
      </p:sp>
      <p:sp>
        <p:nvSpPr>
          <p:cNvPr id="100" name="Google Shape;100;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101" name="Google Shape;101;p17"/>
          <p:cNvPicPr preferRelativeResize="0"/>
          <p:nvPr/>
        </p:nvPicPr>
        <p:blipFill>
          <a:blip r:embed="rId3">
            <a:alphaModFix/>
          </a:blip>
          <a:stretch>
            <a:fillRect/>
          </a:stretch>
        </p:blipFill>
        <p:spPr>
          <a:xfrm>
            <a:off x="5964775" y="1352550"/>
            <a:ext cx="2883675" cy="2242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8"/>
          <p:cNvSpPr txBox="1">
            <a:spLocks noGrp="1"/>
          </p:cNvSpPr>
          <p:nvPr>
            <p:ph type="ctrTitle"/>
          </p:nvPr>
        </p:nvSpPr>
        <p:spPr>
          <a:xfrm>
            <a:off x="685800" y="1659550"/>
            <a:ext cx="4263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3.</a:t>
            </a:r>
            <a:endParaRPr/>
          </a:p>
          <a:p>
            <a:pPr marL="0" lvl="0" indent="0" algn="l" rtl="0">
              <a:spcBef>
                <a:spcPts val="0"/>
              </a:spcBef>
              <a:spcAft>
                <a:spcPts val="0"/>
              </a:spcAft>
              <a:buNone/>
            </a:pPr>
            <a:r>
              <a:rPr lang="en"/>
              <a:t>Tokens</a:t>
            </a:r>
            <a:endParaRPr/>
          </a:p>
        </p:txBody>
      </p:sp>
      <p:sp>
        <p:nvSpPr>
          <p:cNvPr id="107" name="Google Shape;107;p18"/>
          <p:cNvSpPr txBox="1">
            <a:spLocks noGrp="1"/>
          </p:cNvSpPr>
          <p:nvPr>
            <p:ph type="subTitle" idx="1"/>
          </p:nvPr>
        </p:nvSpPr>
        <p:spPr>
          <a:xfrm>
            <a:off x="685800" y="2916254"/>
            <a:ext cx="4263900" cy="78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The significance of a Token</a:t>
            </a:r>
            <a:endParaRPr/>
          </a:p>
          <a:p>
            <a:pPr marL="0" lvl="0" indent="0" algn="l" rtl="0">
              <a:spcBef>
                <a:spcPts val="0"/>
              </a:spcBef>
              <a:spcAft>
                <a:spcPts val="0"/>
              </a:spcAft>
              <a:buNone/>
            </a:pPr>
            <a:r>
              <a:rPr lang="en"/>
              <a:t>How it runs blockchain</a:t>
            </a:r>
            <a:endParaRPr/>
          </a:p>
        </p:txBody>
      </p:sp>
      <p:pic>
        <p:nvPicPr>
          <p:cNvPr id="108" name="Google Shape;108;p18"/>
          <p:cNvPicPr preferRelativeResize="0"/>
          <p:nvPr/>
        </p:nvPicPr>
        <p:blipFill>
          <a:blip r:embed="rId3">
            <a:alphaModFix/>
          </a:blip>
          <a:stretch>
            <a:fillRect/>
          </a:stretch>
        </p:blipFill>
        <p:spPr>
          <a:xfrm>
            <a:off x="5722705" y="2045304"/>
            <a:ext cx="2219340" cy="1159800"/>
          </a:xfrm>
          <a:prstGeom prst="rect">
            <a:avLst/>
          </a:prstGeom>
          <a:noFill/>
          <a:ln>
            <a:noFill/>
          </a:ln>
        </p:spPr>
      </p:pic>
      <p:pic>
        <p:nvPicPr>
          <p:cNvPr id="109" name="Google Shape;109;p18"/>
          <p:cNvPicPr preferRelativeResize="0"/>
          <p:nvPr/>
        </p:nvPicPr>
        <p:blipFill>
          <a:blip r:embed="rId4">
            <a:alphaModFix/>
          </a:blip>
          <a:stretch>
            <a:fillRect/>
          </a:stretch>
        </p:blipFill>
        <p:spPr>
          <a:xfrm>
            <a:off x="5790680" y="2449022"/>
            <a:ext cx="145275" cy="423000"/>
          </a:xfrm>
          <a:prstGeom prst="rect">
            <a:avLst/>
          </a:prstGeom>
          <a:noFill/>
          <a:ln>
            <a:noFill/>
          </a:ln>
        </p:spPr>
      </p:pic>
      <p:pic>
        <p:nvPicPr>
          <p:cNvPr id="110" name="Google Shape;110;p18"/>
          <p:cNvPicPr preferRelativeResize="0"/>
          <p:nvPr/>
        </p:nvPicPr>
        <p:blipFill>
          <a:blip r:embed="rId5">
            <a:alphaModFix/>
          </a:blip>
          <a:stretch>
            <a:fillRect/>
          </a:stretch>
        </p:blipFill>
        <p:spPr>
          <a:xfrm>
            <a:off x="6336726" y="1237502"/>
            <a:ext cx="1032700" cy="1209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9"/>
          <p:cNvSpPr txBox="1">
            <a:spLocks noGrp="1"/>
          </p:cNvSpPr>
          <p:nvPr>
            <p:ph type="title"/>
          </p:nvPr>
        </p:nvSpPr>
        <p:spPr>
          <a:xfrm>
            <a:off x="580550" y="205975"/>
            <a:ext cx="81096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The Significance of Tokens</a:t>
            </a:r>
            <a:endParaRPr/>
          </a:p>
        </p:txBody>
      </p:sp>
      <p:sp>
        <p:nvSpPr>
          <p:cNvPr id="116" name="Google Shape;116;p19"/>
          <p:cNvSpPr txBox="1">
            <a:spLocks noGrp="1"/>
          </p:cNvSpPr>
          <p:nvPr>
            <p:ph type="body" idx="1"/>
          </p:nvPr>
        </p:nvSpPr>
        <p:spPr>
          <a:xfrm>
            <a:off x="580550" y="1352550"/>
            <a:ext cx="4633200" cy="35097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a:t>Data that runs the Digital Currency</a:t>
            </a:r>
            <a:endParaRPr/>
          </a:p>
          <a:p>
            <a:pPr marL="457200" lvl="0" indent="-381000" algn="l" rtl="0">
              <a:spcBef>
                <a:spcPts val="0"/>
              </a:spcBef>
              <a:spcAft>
                <a:spcPts val="0"/>
              </a:spcAft>
              <a:buSzPts val="2400"/>
              <a:buChar char="⬡"/>
            </a:pPr>
            <a:r>
              <a:rPr lang="en"/>
              <a:t>Each token has a value = net worth</a:t>
            </a:r>
            <a:endParaRPr/>
          </a:p>
          <a:p>
            <a:pPr marL="457200" lvl="0" indent="-381000" algn="l" rtl="0">
              <a:spcBef>
                <a:spcPts val="0"/>
              </a:spcBef>
              <a:spcAft>
                <a:spcPts val="0"/>
              </a:spcAft>
              <a:buSzPts val="2400"/>
              <a:buChar char="⬡"/>
            </a:pPr>
            <a:r>
              <a:rPr lang="en"/>
              <a:t>Digital Money not actual money</a:t>
            </a:r>
            <a:endParaRPr/>
          </a:p>
          <a:p>
            <a:pPr marL="0" lvl="0" indent="0" algn="l" rtl="0">
              <a:spcBef>
                <a:spcPts val="600"/>
              </a:spcBef>
              <a:spcAft>
                <a:spcPts val="0"/>
              </a:spcAft>
              <a:buNone/>
            </a:pPr>
            <a:endParaRPr/>
          </a:p>
        </p:txBody>
      </p:sp>
      <p:sp>
        <p:nvSpPr>
          <p:cNvPr id="117" name="Google Shape;117;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118" name="Google Shape;118;p19"/>
          <p:cNvPicPr preferRelativeResize="0"/>
          <p:nvPr/>
        </p:nvPicPr>
        <p:blipFill>
          <a:blip r:embed="rId3">
            <a:alphaModFix/>
          </a:blip>
          <a:stretch>
            <a:fillRect/>
          </a:stretch>
        </p:blipFill>
        <p:spPr>
          <a:xfrm>
            <a:off x="5617375" y="1636000"/>
            <a:ext cx="3072849" cy="204935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0"/>
          <p:cNvSpPr txBox="1">
            <a:spLocks noGrp="1"/>
          </p:cNvSpPr>
          <p:nvPr>
            <p:ph type="ctrTitle"/>
          </p:nvPr>
        </p:nvSpPr>
        <p:spPr>
          <a:xfrm>
            <a:off x="685800" y="1659550"/>
            <a:ext cx="46083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4. Identifying </a:t>
            </a:r>
            <a:endParaRPr/>
          </a:p>
          <a:p>
            <a:pPr marL="0" lvl="0" indent="0" algn="l" rtl="0">
              <a:spcBef>
                <a:spcPts val="0"/>
              </a:spcBef>
              <a:spcAft>
                <a:spcPts val="0"/>
              </a:spcAft>
              <a:buNone/>
            </a:pPr>
            <a:r>
              <a:rPr lang="en"/>
              <a:t>a Token </a:t>
            </a:r>
            <a:endParaRPr/>
          </a:p>
          <a:p>
            <a:pPr marL="0" lvl="0" indent="0" algn="l" rtl="0">
              <a:spcBef>
                <a:spcPts val="0"/>
              </a:spcBef>
              <a:spcAft>
                <a:spcPts val="0"/>
              </a:spcAft>
              <a:buNone/>
            </a:pPr>
            <a:endParaRPr/>
          </a:p>
        </p:txBody>
      </p:sp>
      <p:sp>
        <p:nvSpPr>
          <p:cNvPr id="124" name="Google Shape;124;p20"/>
          <p:cNvSpPr txBox="1">
            <a:spLocks noGrp="1"/>
          </p:cNvSpPr>
          <p:nvPr>
            <p:ph type="subTitle" idx="1"/>
          </p:nvPr>
        </p:nvSpPr>
        <p:spPr>
          <a:xfrm>
            <a:off x="685800" y="2916250"/>
            <a:ext cx="4263900" cy="78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How an token looks like</a:t>
            </a:r>
            <a:endParaRPr/>
          </a:p>
          <a:p>
            <a:pPr marL="0" lvl="0" indent="0" algn="l" rtl="0">
              <a:spcBef>
                <a:spcPts val="0"/>
              </a:spcBef>
              <a:spcAft>
                <a:spcPts val="0"/>
              </a:spcAft>
              <a:buNone/>
            </a:pPr>
            <a:r>
              <a:rPr lang="en"/>
              <a:t>How to tell the significance of each token </a:t>
            </a:r>
            <a:endParaRPr/>
          </a:p>
        </p:txBody>
      </p:sp>
      <p:pic>
        <p:nvPicPr>
          <p:cNvPr id="125" name="Google Shape;125;p20"/>
          <p:cNvPicPr preferRelativeResize="0"/>
          <p:nvPr/>
        </p:nvPicPr>
        <p:blipFill>
          <a:blip r:embed="rId3">
            <a:alphaModFix/>
          </a:blip>
          <a:stretch>
            <a:fillRect/>
          </a:stretch>
        </p:blipFill>
        <p:spPr>
          <a:xfrm>
            <a:off x="5722705" y="2045304"/>
            <a:ext cx="2219340" cy="1159800"/>
          </a:xfrm>
          <a:prstGeom prst="rect">
            <a:avLst/>
          </a:prstGeom>
          <a:noFill/>
          <a:ln>
            <a:noFill/>
          </a:ln>
        </p:spPr>
      </p:pic>
      <p:pic>
        <p:nvPicPr>
          <p:cNvPr id="126" name="Google Shape;126;p20"/>
          <p:cNvPicPr preferRelativeResize="0"/>
          <p:nvPr/>
        </p:nvPicPr>
        <p:blipFill>
          <a:blip r:embed="rId4">
            <a:alphaModFix/>
          </a:blip>
          <a:stretch>
            <a:fillRect/>
          </a:stretch>
        </p:blipFill>
        <p:spPr>
          <a:xfrm>
            <a:off x="5790680" y="2449022"/>
            <a:ext cx="145275" cy="423000"/>
          </a:xfrm>
          <a:prstGeom prst="rect">
            <a:avLst/>
          </a:prstGeom>
          <a:noFill/>
          <a:ln>
            <a:noFill/>
          </a:ln>
        </p:spPr>
      </p:pic>
      <p:pic>
        <p:nvPicPr>
          <p:cNvPr id="127" name="Google Shape;127;p20"/>
          <p:cNvPicPr preferRelativeResize="0"/>
          <p:nvPr/>
        </p:nvPicPr>
        <p:blipFill>
          <a:blip r:embed="rId5">
            <a:alphaModFix/>
          </a:blip>
          <a:stretch>
            <a:fillRect/>
          </a:stretch>
        </p:blipFill>
        <p:spPr>
          <a:xfrm>
            <a:off x="6336726" y="1237502"/>
            <a:ext cx="1032700" cy="1209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1"/>
          <p:cNvSpPr txBox="1">
            <a:spLocks noGrp="1"/>
          </p:cNvSpPr>
          <p:nvPr>
            <p:ph type="title"/>
          </p:nvPr>
        </p:nvSpPr>
        <p:spPr>
          <a:xfrm>
            <a:off x="560575" y="1260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An Example of a Token</a:t>
            </a:r>
            <a:endParaRPr/>
          </a:p>
        </p:txBody>
      </p:sp>
      <p:sp>
        <p:nvSpPr>
          <p:cNvPr id="133" name="Google Shape;133;p21"/>
          <p:cNvSpPr txBox="1">
            <a:spLocks noGrp="1"/>
          </p:cNvSpPr>
          <p:nvPr>
            <p:ph type="body" idx="1"/>
          </p:nvPr>
        </p:nvSpPr>
        <p:spPr>
          <a:xfrm>
            <a:off x="231050" y="1352550"/>
            <a:ext cx="4877100" cy="3579900"/>
          </a:xfrm>
          <a:prstGeom prst="rect">
            <a:avLst/>
          </a:prstGeom>
        </p:spPr>
        <p:txBody>
          <a:bodyPr spcFirstLastPara="1" wrap="square" lIns="0" tIns="0" rIns="0" bIns="0" anchor="t" anchorCtr="0">
            <a:noAutofit/>
          </a:bodyPr>
          <a:lstStyle/>
          <a:p>
            <a:pPr marL="457200" lvl="0" indent="-323850" algn="l" rtl="0">
              <a:lnSpc>
                <a:spcPct val="150000"/>
              </a:lnSpc>
              <a:spcBef>
                <a:spcPts val="600"/>
              </a:spcBef>
              <a:spcAft>
                <a:spcPts val="0"/>
              </a:spcAft>
              <a:buSzPts val="1500"/>
              <a:buChar char="⬡"/>
            </a:pPr>
            <a:r>
              <a:rPr lang="en" sz="1500"/>
              <a:t>POAP (Proof of Attendance of Protocol) (1)</a:t>
            </a:r>
            <a:endParaRPr sz="1500"/>
          </a:p>
          <a:p>
            <a:pPr marL="914400" lvl="1" indent="-304800" algn="l" rtl="0">
              <a:lnSpc>
                <a:spcPct val="150000"/>
              </a:lnSpc>
              <a:spcBef>
                <a:spcPts val="0"/>
              </a:spcBef>
              <a:spcAft>
                <a:spcPts val="0"/>
              </a:spcAft>
              <a:buSzPts val="1200"/>
              <a:buChar char="∙"/>
            </a:pPr>
            <a:r>
              <a:rPr lang="en" sz="1200"/>
              <a:t>0x22C1f6050E56d2876009903609a2cC3fEf83B415</a:t>
            </a:r>
            <a:endParaRPr sz="1200"/>
          </a:p>
          <a:p>
            <a:pPr marL="457200" lvl="0" indent="-323850" algn="l" rtl="0">
              <a:lnSpc>
                <a:spcPct val="150000"/>
              </a:lnSpc>
              <a:spcBef>
                <a:spcPts val="0"/>
              </a:spcBef>
              <a:spcAft>
                <a:spcPts val="0"/>
              </a:spcAft>
              <a:buSzPts val="1500"/>
              <a:buChar char="⬡"/>
            </a:pPr>
            <a:r>
              <a:rPr lang="en" sz="1500"/>
              <a:t>POAP tokens are free! It’s an open source community initiative</a:t>
            </a:r>
            <a:endParaRPr sz="1500"/>
          </a:p>
          <a:p>
            <a:pPr marL="457200" lvl="0" indent="-323850" algn="l" rtl="0">
              <a:lnSpc>
                <a:spcPct val="150000"/>
              </a:lnSpc>
              <a:spcBef>
                <a:spcPts val="0"/>
              </a:spcBef>
              <a:spcAft>
                <a:spcPts val="0"/>
              </a:spcAft>
              <a:buSzPts val="1500"/>
              <a:buChar char="⬡"/>
            </a:pPr>
            <a:r>
              <a:rPr lang="en" sz="1500"/>
              <a:t>For our demonstrations the token above was used</a:t>
            </a:r>
            <a:endParaRPr sz="1500"/>
          </a:p>
          <a:p>
            <a:pPr marL="457200" lvl="0" indent="-323850" algn="l" rtl="0">
              <a:lnSpc>
                <a:spcPct val="150000"/>
              </a:lnSpc>
              <a:spcBef>
                <a:spcPts val="0"/>
              </a:spcBef>
              <a:spcAft>
                <a:spcPts val="0"/>
              </a:spcAft>
              <a:buSzPts val="1500"/>
              <a:buChar char="⬡"/>
            </a:pPr>
            <a:r>
              <a:rPr lang="en" sz="1500"/>
              <a:t>Don’t be overwhelmed by its many letters and numbers</a:t>
            </a:r>
            <a:endParaRPr sz="1500"/>
          </a:p>
          <a:p>
            <a:pPr marL="457200" lvl="0" indent="-323850" algn="l" rtl="0">
              <a:lnSpc>
                <a:spcPct val="150000"/>
              </a:lnSpc>
              <a:spcBef>
                <a:spcPts val="0"/>
              </a:spcBef>
              <a:spcAft>
                <a:spcPts val="0"/>
              </a:spcAft>
              <a:buSzPts val="1500"/>
              <a:buChar char="⬡"/>
            </a:pPr>
            <a:r>
              <a:rPr lang="en" sz="1500"/>
              <a:t>It is meant to be decoded and find metrics</a:t>
            </a:r>
            <a:endParaRPr sz="1500"/>
          </a:p>
          <a:p>
            <a:pPr marL="457200" lvl="0" indent="0" algn="l" rtl="0">
              <a:lnSpc>
                <a:spcPct val="150000"/>
              </a:lnSpc>
              <a:spcBef>
                <a:spcPts val="600"/>
              </a:spcBef>
              <a:spcAft>
                <a:spcPts val="0"/>
              </a:spcAft>
              <a:buNone/>
            </a:pPr>
            <a:endParaRPr sz="2200"/>
          </a:p>
        </p:txBody>
      </p:sp>
      <p:sp>
        <p:nvSpPr>
          <p:cNvPr id="134" name="Google Shape;134;p2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135" name="Google Shape;135;p21"/>
          <p:cNvPicPr preferRelativeResize="0"/>
          <p:nvPr/>
        </p:nvPicPr>
        <p:blipFill>
          <a:blip r:embed="rId3">
            <a:alphaModFix/>
          </a:blip>
          <a:stretch>
            <a:fillRect/>
          </a:stretch>
        </p:blipFill>
        <p:spPr>
          <a:xfrm>
            <a:off x="5108050" y="1063375"/>
            <a:ext cx="3771900" cy="3086100"/>
          </a:xfrm>
          <a:prstGeom prst="rect">
            <a:avLst/>
          </a:prstGeom>
          <a:noFill/>
          <a:ln>
            <a:noFill/>
          </a:ln>
        </p:spPr>
      </p:pic>
    </p:spTree>
  </p:cSld>
  <p:clrMapOvr>
    <a:masterClrMapping/>
  </p:clrMapOvr>
</p:sld>
</file>

<file path=ppt/theme/theme1.xml><?xml version="1.0" encoding="utf-8"?>
<a:theme xmlns:a="http://schemas.openxmlformats.org/drawingml/2006/main"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967</Words>
  <Application>Microsoft Office PowerPoint</Application>
  <PresentationFormat>On-screen Show (16:9)</PresentationFormat>
  <Paragraphs>210</Paragraphs>
  <Slides>42</Slides>
  <Notes>42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Lexend Deca</vt:lpstr>
      <vt:lpstr>Arial</vt:lpstr>
      <vt:lpstr>Muli</vt:lpstr>
      <vt:lpstr>Aliena template</vt:lpstr>
      <vt:lpstr>Introduction to BlockChain Data</vt:lpstr>
      <vt:lpstr>1. BlockChain Data</vt:lpstr>
      <vt:lpstr>What is BlockChain Data?</vt:lpstr>
      <vt:lpstr>2. Examining BlockChain Data</vt:lpstr>
      <vt:lpstr>How to Examine BlockChain Data</vt:lpstr>
      <vt:lpstr>3. Tokens</vt:lpstr>
      <vt:lpstr>The Significance of Tokens</vt:lpstr>
      <vt:lpstr> 4. Identifying  a Token  </vt:lpstr>
      <vt:lpstr>An Example of a Token</vt:lpstr>
      <vt:lpstr>5. Metrics </vt:lpstr>
      <vt:lpstr>Token Metrics</vt:lpstr>
      <vt:lpstr>6. Websites to Retrieve Data </vt:lpstr>
      <vt:lpstr>Resource 1: Anyblock Dashboards </vt:lpstr>
      <vt:lpstr>Resource 1: Customizing Options</vt:lpstr>
      <vt:lpstr>7. Anyblock Server Results </vt:lpstr>
      <vt:lpstr>Day 1: 5:35 PM, 11/28/20</vt:lpstr>
      <vt:lpstr>Day 1: 6:35 PM, 11/28/20</vt:lpstr>
      <vt:lpstr>Day 1: 7:35 PM, 11/28/20</vt:lpstr>
      <vt:lpstr>Day 1: 8:35 PM, 11/28/20</vt:lpstr>
      <vt:lpstr>Day 1: 9:35 PM, 11/28/20</vt:lpstr>
      <vt:lpstr>Day 2: 5:35 PM, 11/29/20</vt:lpstr>
      <vt:lpstr>Day 3: 5:35 PM, 11/30/20</vt:lpstr>
      <vt:lpstr>Resource 2: Etherscan</vt:lpstr>
      <vt:lpstr>Etherscan Statistics </vt:lpstr>
      <vt:lpstr>Etherscan: Analytics -&gt; Transactions </vt:lpstr>
      <vt:lpstr>Etherscan Transaction Graph</vt:lpstr>
      <vt:lpstr>Etherscan Statistics: Erc721 Token Txns </vt:lpstr>
      <vt:lpstr>Clicking on a Particular Token:   </vt:lpstr>
      <vt:lpstr>8. Additional Data </vt:lpstr>
      <vt:lpstr>Number of POAP Transactions ‘20</vt:lpstr>
      <vt:lpstr>POAP Token Holdings</vt:lpstr>
      <vt:lpstr>Token Transaction History</vt:lpstr>
      <vt:lpstr>Token Transaction History: New Month, Week</vt:lpstr>
      <vt:lpstr>9. Metric Findings </vt:lpstr>
      <vt:lpstr>Metric Discoveries</vt:lpstr>
      <vt:lpstr>10. Learning Experiences </vt:lpstr>
      <vt:lpstr>PowerPoint Presentation</vt:lpstr>
      <vt:lpstr>11. Sources </vt:lpstr>
      <vt:lpstr>Sources</vt:lpstr>
      <vt:lpstr>12. Honorable Mentions </vt:lpstr>
      <vt:lpstr>Honorable Mentions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BlockChain Data</dc:title>
  <cp:lastModifiedBy>Chaitanya Vallabhaneni</cp:lastModifiedBy>
  <cp:revision>1</cp:revision>
  <dcterms:modified xsi:type="dcterms:W3CDTF">2020-12-02T14:08:13Z</dcterms:modified>
</cp:coreProperties>
</file>